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740" r:id="rId2"/>
    <p:sldId id="768" r:id="rId3"/>
    <p:sldId id="731" r:id="rId4"/>
    <p:sldId id="741" r:id="rId5"/>
    <p:sldId id="745" r:id="rId6"/>
    <p:sldId id="742" r:id="rId7"/>
    <p:sldId id="753" r:id="rId8"/>
    <p:sldId id="758" r:id="rId9"/>
    <p:sldId id="754" r:id="rId10"/>
    <p:sldId id="744" r:id="rId11"/>
    <p:sldId id="757" r:id="rId12"/>
    <p:sldId id="759" r:id="rId13"/>
    <p:sldId id="746" r:id="rId14"/>
    <p:sldId id="771" r:id="rId15"/>
    <p:sldId id="766" r:id="rId16"/>
    <p:sldId id="770" r:id="rId17"/>
    <p:sldId id="769" r:id="rId18"/>
    <p:sldId id="760" r:id="rId19"/>
    <p:sldId id="739" r:id="rId20"/>
  </p:sldIdLst>
  <p:sldSz cx="12192000" cy="6858000"/>
  <p:notesSz cx="6858000" cy="9144000"/>
  <p:embeddedFontLst>
    <p:embeddedFont>
      <p:font typeface="210 썬플라워 R" panose="02020603020101020101" pitchFamily="18" charset="-127"/>
      <p:regular r:id="rId22"/>
    </p:embeddedFont>
    <p:embeddedFont>
      <p:font typeface="210 콤퓨타세탁 B" panose="02020603020101020101" pitchFamily="18" charset="-127"/>
      <p:regular r:id="rId23"/>
    </p:embeddedFont>
    <p:embeddedFont>
      <p:font typeface="a옛날목욕탕L" panose="02020600000000000000" pitchFamily="18" charset="-127"/>
      <p:regular r:id="rId24"/>
    </p:embeddedFont>
    <p:embeddedFont>
      <p:font typeface="DX블루마린고딕ExB" panose="02020600000000000000" pitchFamily="18" charset="-127"/>
      <p:regular r:id="rId25"/>
    </p:embeddedFon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배달의민족 주아" panose="02020603020101020101" pitchFamily="18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F7DA8"/>
    <a:srgbClr val="F0BB24"/>
    <a:srgbClr val="FEFFE5"/>
    <a:srgbClr val="E6E6E6"/>
    <a:srgbClr val="27E5C1"/>
    <a:srgbClr val="4D4D4D"/>
    <a:srgbClr val="EAEAEA"/>
    <a:srgbClr val="ECFBFE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6" autoAdjust="0"/>
    <p:restoredTop sz="95990" autoAdjust="0"/>
  </p:normalViewPr>
  <p:slideViewPr>
    <p:cSldViewPr snapToGrid="0">
      <p:cViewPr varScale="1">
        <p:scale>
          <a:sx n="86" d="100"/>
          <a:sy n="86" d="100"/>
        </p:scale>
        <p:origin x="907" y="6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2021-02-04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9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8.xml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ttw2820/HeartBi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r.wikipedia.org/wiki/Dosya:Apple-weather-icon.jpg" TargetMode="External"/><Relationship Id="rId13" Type="http://schemas.openxmlformats.org/officeDocument/2006/relationships/hyperlink" Target="https://pixabay.com/de/h%C3%BCfte-gut-arme-hoch-finger-1020018/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12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hyperlink" Target="https://pixabay.com/en/location-map-position-positioning-1244030/" TargetMode="External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002968" y="1208652"/>
            <a:ext cx="6108619" cy="3655786"/>
            <a:chOff x="3630678" y="1273635"/>
            <a:chExt cx="5083937" cy="3042551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13" name="그룹 12"/>
            <p:cNvGrpSpPr/>
            <p:nvPr/>
          </p:nvGrpSpPr>
          <p:grpSpPr>
            <a:xfrm>
              <a:off x="3630678" y="1273635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3750273" y="4134209"/>
              <a:ext cx="4923405" cy="181977"/>
            </a:xfrm>
            <a:prstGeom prst="roundRect">
              <a:avLst>
                <a:gd name="adj" fmla="val 50000"/>
              </a:avLst>
            </a:prstGeom>
            <a:solidFill>
              <a:srgbClr val="FF656C"/>
            </a:solidFill>
            <a:ln w="44450">
              <a:solidFill>
                <a:srgbClr val="73543B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961219" y="1558267"/>
              <a:ext cx="4501511" cy="2644522"/>
              <a:chOff x="625033" y="289367"/>
              <a:chExt cx="11181143" cy="656863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625033" y="289367"/>
                <a:ext cx="11181143" cy="6568633"/>
              </a:xfrm>
              <a:custGeom>
                <a:avLst/>
                <a:gdLst>
                  <a:gd name="connsiteX0" fmla="*/ 388732 w 11181143"/>
                  <a:gd name="connsiteY0" fmla="*/ 0 h 6568633"/>
                  <a:gd name="connsiteX1" fmla="*/ 10266744 w 11181143"/>
                  <a:gd name="connsiteY1" fmla="*/ 0 h 6568633"/>
                  <a:gd name="connsiteX2" fmla="*/ 11181143 w 11181143"/>
                  <a:gd name="connsiteY2" fmla="*/ 914399 h 6568633"/>
                  <a:gd name="connsiteX3" fmla="*/ 11181143 w 11181143"/>
                  <a:gd name="connsiteY3" fmla="*/ 6568633 h 6568633"/>
                  <a:gd name="connsiteX4" fmla="*/ 0 w 11181143"/>
                  <a:gd name="connsiteY4" fmla="*/ 6568633 h 6568633"/>
                  <a:gd name="connsiteX5" fmla="*/ 0 w 11181143"/>
                  <a:gd name="connsiteY5" fmla="*/ 388732 h 6568633"/>
                  <a:gd name="connsiteX6" fmla="*/ 388732 w 11181143"/>
                  <a:gd name="connsiteY6" fmla="*/ 0 h 6568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1143" h="6568633">
                    <a:moveTo>
                      <a:pt x="388732" y="0"/>
                    </a:moveTo>
                    <a:lnTo>
                      <a:pt x="10266744" y="0"/>
                    </a:lnTo>
                    <a:lnTo>
                      <a:pt x="11181143" y="914399"/>
                    </a:lnTo>
                    <a:lnTo>
                      <a:pt x="11181143" y="6568633"/>
                    </a:lnTo>
                    <a:lnTo>
                      <a:pt x="0" y="6568633"/>
                    </a:lnTo>
                    <a:lnTo>
                      <a:pt x="0" y="388732"/>
                    </a:lnTo>
                    <a:cubicBezTo>
                      <a:pt x="0" y="174041"/>
                      <a:pt x="174041" y="0"/>
                      <a:pt x="3887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자유형 7"/>
              <p:cNvSpPr/>
              <p:nvPr/>
            </p:nvSpPr>
            <p:spPr>
              <a:xfrm flipH="1" flipV="1">
                <a:off x="10891777" y="289367"/>
                <a:ext cx="914399" cy="914399"/>
              </a:xfrm>
              <a:custGeom>
                <a:avLst/>
                <a:gdLst>
                  <a:gd name="connsiteX0" fmla="*/ 0 w 914399"/>
                  <a:gd name="connsiteY0" fmla="*/ 0 h 914399"/>
                  <a:gd name="connsiteX1" fmla="*/ 525667 w 914399"/>
                  <a:gd name="connsiteY1" fmla="*/ 0 h 914399"/>
                  <a:gd name="connsiteX2" fmla="*/ 914399 w 914399"/>
                  <a:gd name="connsiteY2" fmla="*/ 388732 h 914399"/>
                  <a:gd name="connsiteX3" fmla="*/ 914399 w 914399"/>
                  <a:gd name="connsiteY3" fmla="*/ 914399 h 914399"/>
                  <a:gd name="connsiteX4" fmla="*/ 0 w 914399"/>
                  <a:gd name="connsiteY4" fmla="*/ 0 h 914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399" h="914399">
                    <a:moveTo>
                      <a:pt x="0" y="0"/>
                    </a:moveTo>
                    <a:lnTo>
                      <a:pt x="525667" y="0"/>
                    </a:lnTo>
                    <a:cubicBezTo>
                      <a:pt x="740358" y="0"/>
                      <a:pt x="914399" y="174041"/>
                      <a:pt x="914399" y="388732"/>
                    </a:cubicBezTo>
                    <a:lnTo>
                      <a:pt x="914399" y="9143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 flipH="1">
              <a:off x="8399230" y="1338482"/>
              <a:ext cx="315385" cy="373532"/>
              <a:chOff x="367914" y="130417"/>
              <a:chExt cx="315385" cy="373532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55" name="직사각형 54"/>
          <p:cNvSpPr/>
          <p:nvPr/>
        </p:nvSpPr>
        <p:spPr>
          <a:xfrm>
            <a:off x="3650132" y="2568305"/>
            <a:ext cx="4908798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prstClr val="black">
                    <a:lumMod val="65000"/>
                    <a:lumOff val="35000"/>
                  </a:prstClr>
                </a:solidFill>
                <a:latin typeface="210 썬플라워 R" panose="02020603020101020101" pitchFamily="18" charset="-127"/>
                <a:ea typeface="210 썬플라워 R" panose="02020603020101020101" pitchFamily="18" charset="-127"/>
              </a:rPr>
              <a:t>하트비트</a:t>
            </a:r>
            <a:endParaRPr lang="en-US" altLang="ko-KR" sz="4800" b="1" dirty="0">
              <a:solidFill>
                <a:prstClr val="black">
                  <a:lumMod val="65000"/>
                  <a:lumOff val="35000"/>
                </a:prstClr>
              </a:solidFill>
              <a:latin typeface="210 썬플라워 R" panose="02020603020101020101" pitchFamily="18" charset="-127"/>
              <a:ea typeface="210 썬플라워 R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6000" b="1" dirty="0">
              <a:solidFill>
                <a:prstClr val="black">
                  <a:lumMod val="65000"/>
                  <a:lumOff val="35000"/>
                </a:prstClr>
              </a:solidFill>
              <a:latin typeface="210 썬플라워 R" panose="02020603020101020101" pitchFamily="18" charset="-127"/>
              <a:ea typeface="210 썬플라워 R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43026" y="4344640"/>
            <a:ext cx="5208802" cy="1107874"/>
            <a:chOff x="2129772" y="4107938"/>
            <a:chExt cx="3132157" cy="1107874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33" name="그룹 32"/>
            <p:cNvGrpSpPr/>
            <p:nvPr/>
          </p:nvGrpSpPr>
          <p:grpSpPr>
            <a:xfrm>
              <a:off x="2129772" y="4107938"/>
              <a:ext cx="195883" cy="231997"/>
              <a:chOff x="367914" y="130417"/>
              <a:chExt cx="315385" cy="373532"/>
            </a:xfrm>
          </p:grpSpPr>
          <p:sp>
            <p:nvSpPr>
              <p:cNvPr id="42" name="모서리가 둥근 직사각형 41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34" name="모서리가 둥근 직사각형 33"/>
            <p:cNvSpPr/>
            <p:nvPr/>
          </p:nvSpPr>
          <p:spPr>
            <a:xfrm>
              <a:off x="2204051" y="5071812"/>
              <a:ext cx="3057878" cy="144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44450">
              <a:solidFill>
                <a:srgbClr val="73543B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자유형 46"/>
            <p:cNvSpPr/>
            <p:nvPr/>
          </p:nvSpPr>
          <p:spPr>
            <a:xfrm>
              <a:off x="2335068" y="4284721"/>
              <a:ext cx="2795844" cy="821243"/>
            </a:xfrm>
            <a:custGeom>
              <a:avLst/>
              <a:gdLst>
                <a:gd name="connsiteX0" fmla="*/ 97203 w 2795844"/>
                <a:gd name="connsiteY0" fmla="*/ 0 h 821243"/>
                <a:gd name="connsiteX1" fmla="*/ 2567199 w 2795844"/>
                <a:gd name="connsiteY1" fmla="*/ 0 h 821243"/>
                <a:gd name="connsiteX2" fmla="*/ 2795844 w 2795844"/>
                <a:gd name="connsiteY2" fmla="*/ 228646 h 821243"/>
                <a:gd name="connsiteX3" fmla="*/ 2795844 w 2795844"/>
                <a:gd name="connsiteY3" fmla="*/ 821243 h 821243"/>
                <a:gd name="connsiteX4" fmla="*/ 0 w 2795844"/>
                <a:gd name="connsiteY4" fmla="*/ 821243 h 821243"/>
                <a:gd name="connsiteX5" fmla="*/ 0 w 2795844"/>
                <a:gd name="connsiteY5" fmla="*/ 97203 h 821243"/>
                <a:gd name="connsiteX6" fmla="*/ 97203 w 2795844"/>
                <a:gd name="connsiteY6" fmla="*/ 0 h 821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5844" h="821243">
                  <a:moveTo>
                    <a:pt x="97203" y="0"/>
                  </a:moveTo>
                  <a:lnTo>
                    <a:pt x="2567199" y="0"/>
                  </a:lnTo>
                  <a:lnTo>
                    <a:pt x="2795844" y="228646"/>
                  </a:lnTo>
                  <a:lnTo>
                    <a:pt x="2795844" y="821243"/>
                  </a:lnTo>
                  <a:lnTo>
                    <a:pt x="0" y="821243"/>
                  </a:lnTo>
                  <a:lnTo>
                    <a:pt x="0" y="97203"/>
                  </a:lnTo>
                  <a:cubicBezTo>
                    <a:pt x="0" y="43519"/>
                    <a:pt x="43519" y="0"/>
                    <a:pt x="97203" y="0"/>
                  </a:cubicBezTo>
                  <a:close/>
                </a:path>
              </a:pathLst>
            </a:custGeom>
            <a:solidFill>
              <a:srgbClr val="F99688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800720" y="4569628"/>
            <a:ext cx="1805302" cy="663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bg1"/>
                </a:solidFill>
                <a:latin typeface="210 썬플라워 R" panose="02020603020101020101" pitchFamily="18" charset="-127"/>
                <a:ea typeface="210 썬플라워 R" panose="02020603020101020101" pitchFamily="18" charset="-127"/>
              </a:rPr>
              <a:t>하트</a:t>
            </a:r>
            <a:r>
              <a:rPr lang="en-US" altLang="ko-KR" sz="2800" b="1" dirty="0">
                <a:solidFill>
                  <a:schemeClr val="bg1"/>
                </a:solidFill>
                <a:latin typeface="210 썬플라워 R" panose="02020603020101020101" pitchFamily="18" charset="-127"/>
                <a:ea typeface="210 썬플라워 R" panose="02020603020101020101" pitchFamily="18" charset="-127"/>
              </a:rPr>
              <a:t>bit </a:t>
            </a:r>
            <a:r>
              <a:rPr lang="ko-KR" altLang="en-US" sz="2800" b="1" dirty="0">
                <a:solidFill>
                  <a:schemeClr val="bg1"/>
                </a:solidFill>
                <a:latin typeface="210 썬플라워 R" panose="02020603020101020101" pitchFamily="18" charset="-127"/>
                <a:ea typeface="210 썬플라워 R" panose="02020603020101020101" pitchFamily="18" charset="-127"/>
              </a:rPr>
              <a:t>팀</a:t>
            </a:r>
            <a:endParaRPr lang="en-US" altLang="ko-KR" sz="3600" b="1" dirty="0">
              <a:solidFill>
                <a:schemeClr val="bg1"/>
              </a:solidFill>
              <a:latin typeface="210 썬플라워 R" panose="02020603020101020101" pitchFamily="18" charset="-127"/>
              <a:ea typeface="210 썬플라워 R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B4ACE5-7021-41B0-82F5-9E507A3CA5F9}"/>
              </a:ext>
            </a:extLst>
          </p:cNvPr>
          <p:cNvSpPr txBox="1"/>
          <p:nvPr/>
        </p:nvSpPr>
        <p:spPr>
          <a:xfrm>
            <a:off x="3606022" y="4645783"/>
            <a:ext cx="23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1710194 </a:t>
            </a: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강민지</a:t>
            </a:r>
            <a:endParaRPr lang="en-US" altLang="ko-KR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1710904 </a:t>
            </a:r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고은서</a:t>
            </a:r>
          </a:p>
        </p:txBody>
      </p:sp>
    </p:spTree>
    <p:extLst>
      <p:ext uri="{BB962C8B-B14F-4D97-AF65-F5344CB8AC3E}">
        <p14:creationId xmlns:p14="http://schemas.microsoft.com/office/powerpoint/2010/main" val="284780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6869" y="13041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3.3 K-means &amp;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태그 선별하기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E28D4A-F42F-44DD-8F19-3EC758801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89" y="2489448"/>
            <a:ext cx="4975711" cy="404323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2ED491-FE86-44F0-8D1A-0C1B6721E79E}"/>
              </a:ext>
            </a:extLst>
          </p:cNvPr>
          <p:cNvGrpSpPr/>
          <p:nvPr/>
        </p:nvGrpSpPr>
        <p:grpSpPr>
          <a:xfrm>
            <a:off x="1733581" y="1198127"/>
            <a:ext cx="3539877" cy="1090268"/>
            <a:chOff x="1568368" y="1198127"/>
            <a:chExt cx="3848725" cy="1076325"/>
          </a:xfrm>
          <a:solidFill>
            <a:srgbClr val="FFFFCC"/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B3C31F8-3884-46E8-A168-897D27BBF46B}"/>
                </a:ext>
              </a:extLst>
            </p:cNvPr>
            <p:cNvSpPr/>
            <p:nvPr/>
          </p:nvSpPr>
          <p:spPr>
            <a:xfrm>
              <a:off x="1568368" y="1198127"/>
              <a:ext cx="3848725" cy="107632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F2B091-9AB6-4175-BD4E-2285C59F49B5}"/>
                </a:ext>
              </a:extLst>
            </p:cNvPr>
            <p:cNvSpPr txBox="1"/>
            <p:nvPr/>
          </p:nvSpPr>
          <p:spPr>
            <a:xfrm>
              <a:off x="1865269" y="1413123"/>
              <a:ext cx="3325856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dirty="0">
                  <a:latin typeface="DX블루마린고딕ExB" panose="02020600000000000000" pitchFamily="18" charset="-127"/>
                  <a:ea typeface="DX블루마린고딕ExB" panose="02020600000000000000" pitchFamily="18" charset="-127"/>
                </a:rPr>
                <a:t>K = 5 </a:t>
              </a:r>
              <a:r>
                <a:rPr lang="ko-KR" altLang="en-US" sz="28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 설정</a:t>
              </a:r>
              <a:endPara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10BA7F-2B45-4482-A3E7-135B23ACE6F1}"/>
              </a:ext>
            </a:extLst>
          </p:cNvPr>
          <p:cNvSpPr txBox="1"/>
          <p:nvPr/>
        </p:nvSpPr>
        <p:spPr>
          <a:xfrm>
            <a:off x="6337619" y="2545223"/>
            <a:ext cx="1778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그룹의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Centroid 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FD8B002-905B-44F2-B52C-8F1CD16D7553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943850" y="2899166"/>
            <a:ext cx="10610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B666EC-D2A9-452F-B871-79385384D1B5}"/>
              </a:ext>
            </a:extLst>
          </p:cNvPr>
          <p:cNvSpPr txBox="1"/>
          <p:nvPr/>
        </p:nvSpPr>
        <p:spPr>
          <a:xfrm>
            <a:off x="9004851" y="2545223"/>
            <a:ext cx="2150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그룹에 속하는 태그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91838A5-6176-424F-A6FD-21AA4BDEA2B1}"/>
              </a:ext>
            </a:extLst>
          </p:cNvPr>
          <p:cNvCxnSpPr>
            <a:cxnSpLocks/>
          </p:cNvCxnSpPr>
          <p:nvPr/>
        </p:nvCxnSpPr>
        <p:spPr>
          <a:xfrm flipV="1">
            <a:off x="8474350" y="2899167"/>
            <a:ext cx="0" cy="2720583"/>
          </a:xfrm>
          <a:prstGeom prst="straightConnector1">
            <a:avLst/>
          </a:prstGeom>
          <a:ln w="38100">
            <a:solidFill>
              <a:srgbClr val="F0BB2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ADEFC8-9C60-4C4D-AC15-52C1EE3653BD}"/>
              </a:ext>
            </a:extLst>
          </p:cNvPr>
          <p:cNvSpPr txBox="1"/>
          <p:nvPr/>
        </p:nvSpPr>
        <p:spPr>
          <a:xfrm>
            <a:off x="7524751" y="5716043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Euclidean distance</a:t>
            </a:r>
            <a:endParaRPr lang="ko-KR" altLang="en-US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50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6869" y="14946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3.3 K-means &amp;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태그 선별하기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4F081E-F791-47E5-BF7A-FB1705720764}"/>
              </a:ext>
            </a:extLst>
          </p:cNvPr>
          <p:cNvSpPr txBox="1"/>
          <p:nvPr/>
        </p:nvSpPr>
        <p:spPr>
          <a:xfrm>
            <a:off x="981226" y="1262987"/>
            <a:ext cx="751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예시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Group 2: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2C645D3E-CE02-49B8-ABFD-C435804F7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58583"/>
              </p:ext>
            </p:extLst>
          </p:nvPr>
        </p:nvGraphicFramePr>
        <p:xfrm>
          <a:off x="1137485" y="1760878"/>
          <a:ext cx="3464760" cy="468293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54920">
                  <a:extLst>
                    <a:ext uri="{9D8B030D-6E8A-4147-A177-3AD203B41FA5}">
                      <a16:colId xmlns:a16="http://schemas.microsoft.com/office/drawing/2014/main" val="2676653761"/>
                    </a:ext>
                  </a:extLst>
                </a:gridCol>
                <a:gridCol w="1154920">
                  <a:extLst>
                    <a:ext uri="{9D8B030D-6E8A-4147-A177-3AD203B41FA5}">
                      <a16:colId xmlns:a16="http://schemas.microsoft.com/office/drawing/2014/main" val="2264594722"/>
                    </a:ext>
                  </a:extLst>
                </a:gridCol>
                <a:gridCol w="1154920">
                  <a:extLst>
                    <a:ext uri="{9D8B030D-6E8A-4147-A177-3AD203B41FA5}">
                      <a16:colId xmlns:a16="http://schemas.microsoft.com/office/drawing/2014/main" val="3635275980"/>
                    </a:ext>
                  </a:extLst>
                </a:gridCol>
              </a:tblGrid>
              <a:tr h="512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태그</a:t>
                      </a:r>
                    </a:p>
                  </a:txBody>
                  <a:tcPr anchor="ctr">
                    <a:solidFill>
                      <a:srgbClr val="F0BB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빈도수</a:t>
                      </a:r>
                    </a:p>
                  </a:txBody>
                  <a:tcPr anchor="ctr">
                    <a:solidFill>
                      <a:srgbClr val="F0BB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Euclidean distance</a:t>
                      </a:r>
                      <a:endParaRPr lang="ko-KR" altLang="en-US" sz="16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0B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94003"/>
                  </a:ext>
                </a:extLst>
              </a:tr>
              <a:tr h="512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주말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471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0.656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70335"/>
                  </a:ext>
                </a:extLst>
              </a:tr>
              <a:tr h="512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편안한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324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1.29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15470"/>
                  </a:ext>
                </a:extLst>
              </a:tr>
              <a:tr h="512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커피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225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1.35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890801"/>
                  </a:ext>
                </a:extLst>
              </a:tr>
              <a:tr h="512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뉴에이지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514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1.36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435817"/>
                  </a:ext>
                </a:extLst>
              </a:tr>
              <a:tr h="512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여유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117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1.77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898995"/>
                  </a:ext>
                </a:extLst>
              </a:tr>
              <a:tr h="512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피아노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532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1.78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898713"/>
                  </a:ext>
                </a:extLst>
              </a:tr>
              <a:tr h="5129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1530559"/>
                  </a:ext>
                </a:extLst>
              </a:tr>
              <a:tr h="5129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침대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4.8</a:t>
                      </a:r>
                      <a:endParaRPr lang="ko-KR" altLang="en-US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72969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89C72823-4536-4174-AFD8-F27F99D57EF0}"/>
              </a:ext>
            </a:extLst>
          </p:cNvPr>
          <p:cNvSpPr txBox="1"/>
          <p:nvPr/>
        </p:nvSpPr>
        <p:spPr>
          <a:xfrm>
            <a:off x="5372067" y="2171700"/>
            <a:ext cx="4933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빈도수의 평균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중앙값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최빈값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최솟값 계산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801990-10C6-4E94-A0CD-6E9767A96A30}"/>
              </a:ext>
            </a:extLst>
          </p:cNvPr>
          <p:cNvGrpSpPr/>
          <p:nvPr/>
        </p:nvGrpSpPr>
        <p:grpSpPr>
          <a:xfrm>
            <a:off x="5961762" y="2667000"/>
            <a:ext cx="2164863" cy="3118395"/>
            <a:chOff x="5961762" y="2667000"/>
            <a:chExt cx="2164863" cy="3118395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638D0325-E29A-43E8-82C3-60AE4255C008}"/>
                </a:ext>
              </a:extLst>
            </p:cNvPr>
            <p:cNvCxnSpPr>
              <a:cxnSpLocks/>
            </p:cNvCxnSpPr>
            <p:nvPr/>
          </p:nvCxnSpPr>
          <p:spPr>
            <a:xfrm>
              <a:off x="7015249" y="2667000"/>
              <a:ext cx="0" cy="10763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32128EB-C18C-4F35-AF06-3B7382A6CD14}"/>
                </a:ext>
              </a:extLst>
            </p:cNvPr>
            <p:cNvGrpSpPr/>
            <p:nvPr/>
          </p:nvGrpSpPr>
          <p:grpSpPr>
            <a:xfrm>
              <a:off x="5961762" y="3844031"/>
              <a:ext cx="2164863" cy="1941364"/>
              <a:chOff x="5961762" y="3844031"/>
              <a:chExt cx="2164863" cy="1941364"/>
            </a:xfrm>
          </p:grpSpPr>
          <p:sp>
            <p:nvSpPr>
              <p:cNvPr id="18" name="사각형: 모서리가 접힌 도형 17">
                <a:extLst>
                  <a:ext uri="{FF2B5EF4-FFF2-40B4-BE49-F238E27FC236}">
                    <a16:creationId xmlns:a16="http://schemas.microsoft.com/office/drawing/2014/main" id="{EC531DCC-6829-411E-8CDD-6F337C123578}"/>
                  </a:ext>
                </a:extLst>
              </p:cNvPr>
              <p:cNvSpPr/>
              <p:nvPr/>
            </p:nvSpPr>
            <p:spPr>
              <a:xfrm>
                <a:off x="5961762" y="3844031"/>
                <a:ext cx="2164863" cy="1941364"/>
              </a:xfrm>
              <a:prstGeom prst="foldedCorner">
                <a:avLst/>
              </a:prstGeom>
              <a:solidFill>
                <a:srgbClr val="FFF2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21F378-DAF9-4FAA-9C21-35E55559B49C}"/>
                  </a:ext>
                </a:extLst>
              </p:cNvPr>
              <p:cNvSpPr txBox="1"/>
              <p:nvPr/>
            </p:nvSpPr>
            <p:spPr>
              <a:xfrm>
                <a:off x="6089339" y="3964319"/>
                <a:ext cx="2012267" cy="170078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평균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189.641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중앙값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139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 err="1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최빈값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532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최솟값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: 21</a:t>
                </a: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6257DAC-8BD7-48E0-85A1-6BA2BF5AFC6B}"/>
              </a:ext>
            </a:extLst>
          </p:cNvPr>
          <p:cNvGrpSpPr/>
          <p:nvPr/>
        </p:nvGrpSpPr>
        <p:grpSpPr>
          <a:xfrm>
            <a:off x="8315325" y="4157097"/>
            <a:ext cx="3311106" cy="902091"/>
            <a:chOff x="7225438" y="4118997"/>
            <a:chExt cx="3734243" cy="902091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F19B7278-9FDD-4808-9500-78FD8AA95623}"/>
                </a:ext>
              </a:extLst>
            </p:cNvPr>
            <p:cNvCxnSpPr/>
            <p:nvPr/>
          </p:nvCxnSpPr>
          <p:spPr>
            <a:xfrm flipH="1">
              <a:off x="7225438" y="4648200"/>
              <a:ext cx="1028700" cy="0"/>
            </a:xfrm>
            <a:prstGeom prst="straightConnector1">
              <a:avLst/>
            </a:prstGeom>
            <a:ln w="28575">
              <a:solidFill>
                <a:srgbClr val="FF7D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DEA284D-BADF-4FC8-B0E2-5063D7DC7189}"/>
                </a:ext>
              </a:extLst>
            </p:cNvPr>
            <p:cNvSpPr/>
            <p:nvPr/>
          </p:nvSpPr>
          <p:spPr>
            <a:xfrm>
              <a:off x="8244223" y="4118997"/>
              <a:ext cx="2695575" cy="902091"/>
            </a:xfrm>
            <a:prstGeom prst="rect">
              <a:avLst/>
            </a:prstGeom>
            <a:noFill/>
            <a:ln w="76200">
              <a:solidFill>
                <a:srgbClr val="FF7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735E56-7B2C-45AF-82BC-6302789FA094}"/>
                </a:ext>
              </a:extLst>
            </p:cNvPr>
            <p:cNvSpPr txBox="1"/>
            <p:nvPr/>
          </p:nvSpPr>
          <p:spPr>
            <a:xfrm>
              <a:off x="8264106" y="4277022"/>
              <a:ext cx="269557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특히 중앙값이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강력한 선별 기준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 </a:t>
              </a:r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1484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6869" y="13041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&lt;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&gt;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3.3 K-means &amp;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옛날목욕탕L" panose="02020600000000000000" pitchFamily="18" charset="-127"/>
                <a:ea typeface="a옛날목욕탕L" panose="02020600000000000000" pitchFamily="18" charset="-127"/>
              </a:rPr>
              <a:t>태그 선별하기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0063BC83-7430-48F5-B8A6-4AFAE3B84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42706"/>
              </p:ext>
            </p:extLst>
          </p:nvPr>
        </p:nvGraphicFramePr>
        <p:xfrm>
          <a:off x="714770" y="1467535"/>
          <a:ext cx="5081936" cy="48638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770">
                  <a:extLst>
                    <a:ext uri="{9D8B030D-6E8A-4147-A177-3AD203B41FA5}">
                      <a16:colId xmlns:a16="http://schemas.microsoft.com/office/drawing/2014/main" val="441274549"/>
                    </a:ext>
                  </a:extLst>
                </a:gridCol>
                <a:gridCol w="1027937">
                  <a:extLst>
                    <a:ext uri="{9D8B030D-6E8A-4147-A177-3AD203B41FA5}">
                      <a16:colId xmlns:a16="http://schemas.microsoft.com/office/drawing/2014/main" val="2102811174"/>
                    </a:ext>
                  </a:extLst>
                </a:gridCol>
                <a:gridCol w="1019390">
                  <a:extLst>
                    <a:ext uri="{9D8B030D-6E8A-4147-A177-3AD203B41FA5}">
                      <a16:colId xmlns:a16="http://schemas.microsoft.com/office/drawing/2014/main" val="4062369856"/>
                    </a:ext>
                  </a:extLst>
                </a:gridCol>
                <a:gridCol w="1034163">
                  <a:extLst>
                    <a:ext uri="{9D8B030D-6E8A-4147-A177-3AD203B41FA5}">
                      <a16:colId xmlns:a16="http://schemas.microsoft.com/office/drawing/2014/main" val="2472385194"/>
                    </a:ext>
                  </a:extLst>
                </a:gridCol>
                <a:gridCol w="1011676">
                  <a:extLst>
                    <a:ext uri="{9D8B030D-6E8A-4147-A177-3AD203B41FA5}">
                      <a16:colId xmlns:a16="http://schemas.microsoft.com/office/drawing/2014/main" val="2849554273"/>
                    </a:ext>
                  </a:extLst>
                </a:gridCol>
              </a:tblGrid>
              <a:tr h="6483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Group0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F7DA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Group1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Group2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0BB2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Group3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27E5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Group4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88782"/>
                  </a:ext>
                </a:extLst>
              </a:tr>
              <a:tr h="429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데이트 </a:t>
                      </a:r>
                    </a:p>
                  </a:txBody>
                  <a:tcPr anchor="ctr">
                    <a:solidFill>
                      <a:srgbClr val="FFF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행복</a:t>
                      </a:r>
                    </a:p>
                  </a:txBody>
                  <a:tcPr anchor="ctr">
                    <a:solidFill>
                      <a:srgbClr val="E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주말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여름</a:t>
                      </a:r>
                    </a:p>
                  </a:txBody>
                  <a:tcPr anchor="ctr">
                    <a:solidFill>
                      <a:srgbClr val="E9FB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새벽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11064"/>
                  </a:ext>
                </a:extLst>
              </a:tr>
              <a:tr h="429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달달한 </a:t>
                      </a:r>
                    </a:p>
                  </a:txBody>
                  <a:tcPr anchor="ctr">
                    <a:solidFill>
                      <a:srgbClr val="FFF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고요한</a:t>
                      </a:r>
                    </a:p>
                  </a:txBody>
                  <a:tcPr anchor="ctr">
                    <a:solidFill>
                      <a:srgbClr val="E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편안한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신나는</a:t>
                      </a:r>
                    </a:p>
                  </a:txBody>
                  <a:tcPr anchor="ctr">
                    <a:solidFill>
                      <a:srgbClr val="E9FB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눈물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82895"/>
                  </a:ext>
                </a:extLst>
              </a:tr>
              <a:tr h="429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썸</a:t>
                      </a:r>
                    </a:p>
                  </a:txBody>
                  <a:tcPr anchor="ctr">
                    <a:solidFill>
                      <a:srgbClr val="FFF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밤새벽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커피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여행</a:t>
                      </a:r>
                    </a:p>
                  </a:txBody>
                  <a:tcPr anchor="ctr">
                    <a:solidFill>
                      <a:srgbClr val="E9FB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겨울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360249"/>
                  </a:ext>
                </a:extLst>
              </a:tr>
              <a:tr h="429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고백</a:t>
                      </a:r>
                    </a:p>
                  </a:txBody>
                  <a:tcPr anchor="ctr">
                    <a:solidFill>
                      <a:srgbClr val="FFF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감성인디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뉴에이지</a:t>
                      </a:r>
                      <a:endParaRPr lang="ko-KR" altLang="en-US" sz="1400" b="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아이돌</a:t>
                      </a:r>
                    </a:p>
                  </a:txBody>
                  <a:tcPr anchor="ctr">
                    <a:solidFill>
                      <a:srgbClr val="E9FB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1191118"/>
                  </a:ext>
                </a:extLst>
              </a:tr>
              <a:tr h="655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연인 </a:t>
                      </a:r>
                    </a:p>
                  </a:txBody>
                  <a:tcPr anchor="ctr">
                    <a:solidFill>
                      <a:srgbClr val="FFF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분위기깡패</a:t>
                      </a:r>
                    </a:p>
                  </a:txBody>
                  <a:tcPr anchor="ctr">
                    <a:solidFill>
                      <a:srgbClr val="E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피아노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클럽</a:t>
                      </a:r>
                    </a:p>
                  </a:txBody>
                  <a:tcPr anchor="ctr">
                    <a:solidFill>
                      <a:srgbClr val="E9FB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밤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968035"/>
                  </a:ext>
                </a:extLst>
              </a:tr>
              <a:tr h="5680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봄</a:t>
                      </a:r>
                    </a:p>
                  </a:txBody>
                  <a:tcPr anchor="ctr">
                    <a:solidFill>
                      <a:srgbClr val="FFF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밤에듣기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좋은노래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아침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댄스</a:t>
                      </a:r>
                    </a:p>
                  </a:txBody>
                  <a:tcPr anchor="ctr">
                    <a:solidFill>
                      <a:srgbClr val="E9FB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발라드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986294"/>
                  </a:ext>
                </a:extLst>
              </a:tr>
              <a:tr h="4291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응원</a:t>
                      </a:r>
                    </a:p>
                  </a:txBody>
                  <a:tcPr anchor="ctr">
                    <a:solidFill>
                      <a:srgbClr val="FFF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조용한</a:t>
                      </a:r>
                    </a:p>
                  </a:txBody>
                  <a:tcPr anchor="ctr">
                    <a:solidFill>
                      <a:srgbClr val="E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재즈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운동</a:t>
                      </a:r>
                    </a:p>
                  </a:txBody>
                  <a:tcPr anchor="ctr">
                    <a:solidFill>
                      <a:srgbClr val="E9FB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우울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318752"/>
                  </a:ext>
                </a:extLst>
              </a:tr>
              <a:tr h="4232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FF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9FB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…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820088"/>
                  </a:ext>
                </a:extLst>
              </a:tr>
              <a:tr h="4232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산책</a:t>
                      </a:r>
                    </a:p>
                  </a:txBody>
                  <a:tcPr anchor="ctr">
                    <a:solidFill>
                      <a:srgbClr val="FFFB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가을감성</a:t>
                      </a:r>
                    </a:p>
                  </a:txBody>
                  <a:tcPr anchor="ctr">
                    <a:solidFill>
                      <a:srgbClr val="ECFBF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집중</a:t>
                      </a:r>
                    </a:p>
                  </a:txBody>
                  <a:tcPr anchor="ctr">
                    <a:solidFill>
                      <a:srgbClr val="FE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EDM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solidFill>
                      <a:srgbClr val="E9FBF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기분전환</a:t>
                      </a:r>
                    </a:p>
                  </a:txBody>
                  <a:tcPr anchor="ctr"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6951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8EDD739-4534-49E2-BF58-CFB88B918C59}"/>
              </a:ext>
            </a:extLst>
          </p:cNvPr>
          <p:cNvSpPr txBox="1"/>
          <p:nvPr/>
        </p:nvSpPr>
        <p:spPr>
          <a:xfrm>
            <a:off x="6947649" y="1214119"/>
            <a:ext cx="165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8F11F24C-EBF3-4944-BCBA-189703FF8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026654"/>
              </p:ext>
            </p:extLst>
          </p:nvPr>
        </p:nvGraphicFramePr>
        <p:xfrm>
          <a:off x="7005831" y="1699961"/>
          <a:ext cx="351929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108">
                  <a:extLst>
                    <a:ext uri="{9D8B030D-6E8A-4147-A177-3AD203B41FA5}">
                      <a16:colId xmlns:a16="http://schemas.microsoft.com/office/drawing/2014/main" val="3771130060"/>
                    </a:ext>
                  </a:extLst>
                </a:gridCol>
                <a:gridCol w="1663186">
                  <a:extLst>
                    <a:ext uri="{9D8B030D-6E8A-4147-A177-3AD203B41FA5}">
                      <a16:colId xmlns:a16="http://schemas.microsoft.com/office/drawing/2014/main" val="3067802309"/>
                    </a:ext>
                  </a:extLst>
                </a:gridCol>
              </a:tblGrid>
              <a:tr h="503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일상적인 움직임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(~99 bpm)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Group2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B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376367"/>
                  </a:ext>
                </a:extLst>
              </a:tr>
              <a:tr h="503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중강도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움직임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(100~138bpm)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52295"/>
                  </a:ext>
                </a:extLst>
              </a:tr>
              <a:tr h="503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고강도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움직임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(140 bpm ~)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Group3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E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4839"/>
                  </a:ext>
                </a:extLst>
              </a:tr>
            </a:tbl>
          </a:graphicData>
        </a:graphic>
      </p:graphicFrame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48B3EA6A-AA64-4BF9-934E-1D4374DEA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00374"/>
              </p:ext>
            </p:extLst>
          </p:nvPr>
        </p:nvGraphicFramePr>
        <p:xfrm>
          <a:off x="7052431" y="3921495"/>
          <a:ext cx="45777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931">
                  <a:extLst>
                    <a:ext uri="{9D8B030D-6E8A-4147-A177-3AD203B41FA5}">
                      <a16:colId xmlns:a16="http://schemas.microsoft.com/office/drawing/2014/main" val="273493909"/>
                    </a:ext>
                  </a:extLst>
                </a:gridCol>
                <a:gridCol w="1525931">
                  <a:extLst>
                    <a:ext uri="{9D8B030D-6E8A-4147-A177-3AD203B41FA5}">
                      <a16:colId xmlns:a16="http://schemas.microsoft.com/office/drawing/2014/main" val="1735494649"/>
                    </a:ext>
                  </a:extLst>
                </a:gridCol>
                <a:gridCol w="1525931">
                  <a:extLst>
                    <a:ext uri="{9D8B030D-6E8A-4147-A177-3AD203B41FA5}">
                      <a16:colId xmlns:a16="http://schemas.microsoft.com/office/drawing/2014/main" val="2936579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미만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1610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맑음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E5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Group0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3165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흐림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Group4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730071"/>
                  </a:ext>
                </a:extLst>
              </a:tr>
            </a:tbl>
          </a:graphicData>
        </a:graphic>
      </p:graphicFrame>
      <p:graphicFrame>
        <p:nvGraphicFramePr>
          <p:cNvPr id="24" name="표 24">
            <a:extLst>
              <a:ext uri="{FF2B5EF4-FFF2-40B4-BE49-F238E27FC236}">
                <a16:creationId xmlns:a16="http://schemas.microsoft.com/office/drawing/2014/main" id="{0302FA94-F662-4E25-BB0F-2ED43F033A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228852"/>
              </p:ext>
            </p:extLst>
          </p:nvPr>
        </p:nvGraphicFramePr>
        <p:xfrm>
          <a:off x="7044269" y="5631694"/>
          <a:ext cx="409265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327">
                  <a:extLst>
                    <a:ext uri="{9D8B030D-6E8A-4147-A177-3AD203B41FA5}">
                      <a16:colId xmlns:a16="http://schemas.microsoft.com/office/drawing/2014/main" val="4153772678"/>
                    </a:ext>
                  </a:extLst>
                </a:gridCol>
                <a:gridCol w="2046327">
                  <a:extLst>
                    <a:ext uri="{9D8B030D-6E8A-4147-A177-3AD203B41FA5}">
                      <a16:colId xmlns:a16="http://schemas.microsoft.com/office/drawing/2014/main" val="1841051743"/>
                    </a:ext>
                  </a:extLst>
                </a:gridCol>
              </a:tblGrid>
              <a:tr h="297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(5~12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Group2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B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294341"/>
                  </a:ext>
                </a:extLst>
              </a:tr>
              <a:tr h="297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낮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(12~20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E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26655"/>
                  </a:ext>
                </a:extLst>
              </a:tr>
              <a:tr h="297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(20~24, 0~5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417631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A5B36318-BA10-4347-BF8D-28E0C757CD52}"/>
              </a:ext>
            </a:extLst>
          </p:cNvPr>
          <p:cNvSpPr txBox="1"/>
          <p:nvPr/>
        </p:nvSpPr>
        <p:spPr>
          <a:xfrm>
            <a:off x="7044269" y="3531557"/>
            <a:ext cx="120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2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AE49BD-1CB4-47E8-BA9F-0B723F3D9812}"/>
              </a:ext>
            </a:extLst>
          </p:cNvPr>
          <p:cNvSpPr txBox="1"/>
          <p:nvPr/>
        </p:nvSpPr>
        <p:spPr>
          <a:xfrm>
            <a:off x="7005831" y="5169442"/>
            <a:ext cx="126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 startAt="3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A3E623-D482-4DA3-9B55-479A2D22A806}"/>
              </a:ext>
            </a:extLst>
          </p:cNvPr>
          <p:cNvGrpSpPr/>
          <p:nvPr/>
        </p:nvGrpSpPr>
        <p:grpSpPr>
          <a:xfrm>
            <a:off x="5828989" y="1203766"/>
            <a:ext cx="1038536" cy="5551505"/>
            <a:chOff x="5828989" y="1203766"/>
            <a:chExt cx="1038536" cy="5551505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0F2CF9F3-A9AC-4C46-8DE5-4F26F334424C}"/>
                </a:ext>
              </a:extLst>
            </p:cNvPr>
            <p:cNvCxnSpPr>
              <a:cxnSpLocks/>
            </p:cNvCxnSpPr>
            <p:nvPr/>
          </p:nvCxnSpPr>
          <p:spPr>
            <a:xfrm>
              <a:off x="5828989" y="3763486"/>
              <a:ext cx="670134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왼쪽 대괄호 35">
              <a:extLst>
                <a:ext uri="{FF2B5EF4-FFF2-40B4-BE49-F238E27FC236}">
                  <a16:creationId xmlns:a16="http://schemas.microsoft.com/office/drawing/2014/main" id="{D7C139DF-B7A4-4F83-AA42-3DE5D9495223}"/>
                </a:ext>
              </a:extLst>
            </p:cNvPr>
            <p:cNvSpPr/>
            <p:nvPr/>
          </p:nvSpPr>
          <p:spPr>
            <a:xfrm>
              <a:off x="6531406" y="1203766"/>
              <a:ext cx="336119" cy="5551505"/>
            </a:xfrm>
            <a:prstGeom prst="leftBracket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895126C4-8824-4FB2-B3EE-9590B3ECFF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42" y="1146724"/>
            <a:ext cx="480436" cy="480436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D917938-D2D9-4B7A-ACEB-21964421BD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980" y="5169442"/>
            <a:ext cx="369332" cy="369332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80282A3-A5BD-4A9A-A496-496A6394BD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676" y="3538916"/>
            <a:ext cx="336119" cy="33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7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9250" y="736601"/>
            <a:ext cx="9563100" cy="4835524"/>
            <a:chOff x="3630678" y="1273635"/>
            <a:chExt cx="5083937" cy="3042551"/>
          </a:xfrm>
        </p:grpSpPr>
        <p:grpSp>
          <p:nvGrpSpPr>
            <p:cNvPr id="13" name="그룹 12"/>
            <p:cNvGrpSpPr/>
            <p:nvPr/>
          </p:nvGrpSpPr>
          <p:grpSpPr>
            <a:xfrm>
              <a:off x="3630678" y="1273635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3750273" y="4134209"/>
              <a:ext cx="4923405" cy="181977"/>
            </a:xfrm>
            <a:prstGeom prst="roundRect">
              <a:avLst>
                <a:gd name="adj" fmla="val 50000"/>
              </a:avLst>
            </a:prstGeom>
            <a:solidFill>
              <a:srgbClr val="FF656C"/>
            </a:solidFill>
            <a:ln w="44450">
              <a:solidFill>
                <a:srgbClr val="73543B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961219" y="1558267"/>
              <a:ext cx="4501511" cy="2644522"/>
              <a:chOff x="625033" y="289367"/>
              <a:chExt cx="11181143" cy="656863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625033" y="289367"/>
                <a:ext cx="11181143" cy="6568633"/>
              </a:xfrm>
              <a:custGeom>
                <a:avLst/>
                <a:gdLst>
                  <a:gd name="connsiteX0" fmla="*/ 388732 w 11181143"/>
                  <a:gd name="connsiteY0" fmla="*/ 0 h 6568633"/>
                  <a:gd name="connsiteX1" fmla="*/ 10266744 w 11181143"/>
                  <a:gd name="connsiteY1" fmla="*/ 0 h 6568633"/>
                  <a:gd name="connsiteX2" fmla="*/ 11181143 w 11181143"/>
                  <a:gd name="connsiteY2" fmla="*/ 914399 h 6568633"/>
                  <a:gd name="connsiteX3" fmla="*/ 11181143 w 11181143"/>
                  <a:gd name="connsiteY3" fmla="*/ 6568633 h 6568633"/>
                  <a:gd name="connsiteX4" fmla="*/ 0 w 11181143"/>
                  <a:gd name="connsiteY4" fmla="*/ 6568633 h 6568633"/>
                  <a:gd name="connsiteX5" fmla="*/ 0 w 11181143"/>
                  <a:gd name="connsiteY5" fmla="*/ 388732 h 6568633"/>
                  <a:gd name="connsiteX6" fmla="*/ 388732 w 11181143"/>
                  <a:gd name="connsiteY6" fmla="*/ 0 h 6568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1143" h="6568633">
                    <a:moveTo>
                      <a:pt x="388732" y="0"/>
                    </a:moveTo>
                    <a:lnTo>
                      <a:pt x="10266744" y="0"/>
                    </a:lnTo>
                    <a:lnTo>
                      <a:pt x="11181143" y="914399"/>
                    </a:lnTo>
                    <a:lnTo>
                      <a:pt x="11181143" y="6568633"/>
                    </a:lnTo>
                    <a:lnTo>
                      <a:pt x="0" y="6568633"/>
                    </a:lnTo>
                    <a:lnTo>
                      <a:pt x="0" y="388732"/>
                    </a:lnTo>
                    <a:cubicBezTo>
                      <a:pt x="0" y="174041"/>
                      <a:pt x="174041" y="0"/>
                      <a:pt x="3887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자유형 7"/>
              <p:cNvSpPr/>
              <p:nvPr/>
            </p:nvSpPr>
            <p:spPr>
              <a:xfrm flipH="1" flipV="1">
                <a:off x="10891777" y="289367"/>
                <a:ext cx="914399" cy="914399"/>
              </a:xfrm>
              <a:custGeom>
                <a:avLst/>
                <a:gdLst>
                  <a:gd name="connsiteX0" fmla="*/ 0 w 914399"/>
                  <a:gd name="connsiteY0" fmla="*/ 0 h 914399"/>
                  <a:gd name="connsiteX1" fmla="*/ 525667 w 914399"/>
                  <a:gd name="connsiteY1" fmla="*/ 0 h 914399"/>
                  <a:gd name="connsiteX2" fmla="*/ 914399 w 914399"/>
                  <a:gd name="connsiteY2" fmla="*/ 388732 h 914399"/>
                  <a:gd name="connsiteX3" fmla="*/ 914399 w 914399"/>
                  <a:gd name="connsiteY3" fmla="*/ 914399 h 914399"/>
                  <a:gd name="connsiteX4" fmla="*/ 0 w 914399"/>
                  <a:gd name="connsiteY4" fmla="*/ 0 h 914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399" h="914399">
                    <a:moveTo>
                      <a:pt x="0" y="0"/>
                    </a:moveTo>
                    <a:lnTo>
                      <a:pt x="525667" y="0"/>
                    </a:lnTo>
                    <a:cubicBezTo>
                      <a:pt x="740358" y="0"/>
                      <a:pt x="914399" y="174041"/>
                      <a:pt x="914399" y="388732"/>
                    </a:cubicBezTo>
                    <a:lnTo>
                      <a:pt x="914399" y="9143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 flipH="1">
              <a:off x="8399230" y="1338482"/>
              <a:ext cx="315385" cy="373532"/>
              <a:chOff x="367914" y="130417"/>
              <a:chExt cx="315385" cy="373532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55" name="직사각형 54"/>
          <p:cNvSpPr/>
          <p:nvPr/>
        </p:nvSpPr>
        <p:spPr>
          <a:xfrm>
            <a:off x="4020379" y="2707171"/>
            <a:ext cx="4908798" cy="1071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구현 과정</a:t>
            </a:r>
            <a:endParaRPr lang="ko-KR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35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914" y="43331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4.0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서비스 흐름도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2CCE489-9ADC-46BC-9A2D-95EC846193D3}"/>
              </a:ext>
            </a:extLst>
          </p:cNvPr>
          <p:cNvGrpSpPr/>
          <p:nvPr/>
        </p:nvGrpSpPr>
        <p:grpSpPr>
          <a:xfrm>
            <a:off x="8680595" y="3644121"/>
            <a:ext cx="2829695" cy="2096539"/>
            <a:chOff x="1128529" y="1698847"/>
            <a:chExt cx="2829695" cy="2096539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F6DE7FE-3577-4EA7-8EF3-5FB1D411D7CB}"/>
                </a:ext>
              </a:extLst>
            </p:cNvPr>
            <p:cNvSpPr/>
            <p:nvPr/>
          </p:nvSpPr>
          <p:spPr>
            <a:xfrm>
              <a:off x="1128529" y="2154477"/>
              <a:ext cx="2829695" cy="164090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F4D0C9-83CE-435A-85BB-168A3D622B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228" y="1698847"/>
              <a:ext cx="1830295" cy="864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241C62-DD83-4C84-92EE-B10E0B0FBFC8}"/>
                </a:ext>
              </a:extLst>
            </p:cNvPr>
            <p:cNvSpPr txBox="1"/>
            <p:nvPr/>
          </p:nvSpPr>
          <p:spPr>
            <a:xfrm>
              <a:off x="1323557" y="2627744"/>
              <a:ext cx="2516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TagData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MusicData</a:t>
              </a:r>
              <a:endPara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2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RecommendPhrase</a:t>
              </a:r>
              <a:endPara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34" name="Picture 10" descr="OpenWeatherMap - Wikipedia">
            <a:extLst>
              <a:ext uri="{FF2B5EF4-FFF2-40B4-BE49-F238E27FC236}">
                <a16:creationId xmlns:a16="http://schemas.microsoft.com/office/drawing/2014/main" id="{6BB1E63F-CC6B-4934-AD89-3C7EA14D5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5" t="9292" r="8749" b="13561"/>
          <a:stretch/>
        </p:blipFill>
        <p:spPr bwMode="auto">
          <a:xfrm>
            <a:off x="9888798" y="2099325"/>
            <a:ext cx="1678169" cy="9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화살표: 왼쪽 19">
            <a:extLst>
              <a:ext uri="{FF2B5EF4-FFF2-40B4-BE49-F238E27FC236}">
                <a16:creationId xmlns:a16="http://schemas.microsoft.com/office/drawing/2014/main" id="{2F38A01A-1349-4B51-A6C1-5D011F64AD29}"/>
              </a:ext>
            </a:extLst>
          </p:cNvPr>
          <p:cNvSpPr/>
          <p:nvPr/>
        </p:nvSpPr>
        <p:spPr>
          <a:xfrm flipH="1">
            <a:off x="8898969" y="2354073"/>
            <a:ext cx="892048" cy="237995"/>
          </a:xfrm>
          <a:prstGeom prst="leftArrow">
            <a:avLst>
              <a:gd name="adj1" fmla="val 50000"/>
              <a:gd name="adj2" fmla="val 7501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화살표: 왼쪽 25">
            <a:extLst>
              <a:ext uri="{FF2B5EF4-FFF2-40B4-BE49-F238E27FC236}">
                <a16:creationId xmlns:a16="http://schemas.microsoft.com/office/drawing/2014/main" id="{7B6CF0E4-4C75-4DC9-A55E-07BDF2FD3A82}"/>
              </a:ext>
            </a:extLst>
          </p:cNvPr>
          <p:cNvSpPr/>
          <p:nvPr/>
        </p:nvSpPr>
        <p:spPr>
          <a:xfrm>
            <a:off x="8888314" y="2717255"/>
            <a:ext cx="892048" cy="237995"/>
          </a:xfrm>
          <a:prstGeom prst="leftArrow">
            <a:avLst>
              <a:gd name="adj1" fmla="val 50000"/>
              <a:gd name="adj2" fmla="val 8902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DCB8FE-F9D9-4411-B330-73ACCAE6433B}"/>
              </a:ext>
            </a:extLst>
          </p:cNvPr>
          <p:cNvSpPr txBox="1"/>
          <p:nvPr/>
        </p:nvSpPr>
        <p:spPr>
          <a:xfrm>
            <a:off x="8830309" y="2130471"/>
            <a:ext cx="9758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GPS</a:t>
            </a:r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3A0A7B-AB94-4C27-B611-6FCCC96E9BA2}"/>
              </a:ext>
            </a:extLst>
          </p:cNvPr>
          <p:cNvSpPr txBox="1"/>
          <p:nvPr/>
        </p:nvSpPr>
        <p:spPr>
          <a:xfrm>
            <a:off x="8780710" y="2812715"/>
            <a:ext cx="11285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시간별 </a:t>
            </a: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 정보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5905C39-1751-4CCE-875F-8A7D07FA7919}"/>
              </a:ext>
            </a:extLst>
          </p:cNvPr>
          <p:cNvSpPr/>
          <p:nvPr/>
        </p:nvSpPr>
        <p:spPr>
          <a:xfrm>
            <a:off x="4410596" y="1750057"/>
            <a:ext cx="3974114" cy="4651079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9B3B37-85BC-4779-B22B-EDF3D6A7AAF9}"/>
              </a:ext>
            </a:extLst>
          </p:cNvPr>
          <p:cNvGrpSpPr/>
          <p:nvPr/>
        </p:nvGrpSpPr>
        <p:grpSpPr>
          <a:xfrm>
            <a:off x="4775941" y="2244294"/>
            <a:ext cx="2653750" cy="2264445"/>
            <a:chOff x="4775941" y="2244294"/>
            <a:chExt cx="2653750" cy="2264445"/>
          </a:xfrm>
        </p:grpSpPr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E519D7B3-F96D-408B-AB55-D7130B3A7A78}"/>
                </a:ext>
              </a:extLst>
            </p:cNvPr>
            <p:cNvSpPr/>
            <p:nvPr/>
          </p:nvSpPr>
          <p:spPr>
            <a:xfrm>
              <a:off x="4775941" y="2244294"/>
              <a:ext cx="2653750" cy="2264445"/>
            </a:xfrm>
            <a:prstGeom prst="roundRect">
              <a:avLst/>
            </a:prstGeom>
            <a:solidFill>
              <a:srgbClr val="FDF2DB"/>
            </a:solidFill>
            <a:ln w="28575">
              <a:solidFill>
                <a:srgbClr val="FFC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02DF8B6-4195-4086-9257-A30146245336}"/>
                </a:ext>
              </a:extLst>
            </p:cNvPr>
            <p:cNvSpPr txBox="1"/>
            <p:nvPr/>
          </p:nvSpPr>
          <p:spPr>
            <a:xfrm>
              <a:off x="5062204" y="2952575"/>
              <a:ext cx="215913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Recommend</a:t>
              </a:r>
            </a:p>
            <a:p>
              <a:r>
                <a:rPr lang="en-US" altLang="ko-KR" sz="2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System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C63D6E7-72DB-4F77-B41A-7B3653752C7D}"/>
              </a:ext>
            </a:extLst>
          </p:cNvPr>
          <p:cNvGrpSpPr/>
          <p:nvPr/>
        </p:nvGrpSpPr>
        <p:grpSpPr>
          <a:xfrm>
            <a:off x="5401807" y="1183770"/>
            <a:ext cx="2027884" cy="986971"/>
            <a:chOff x="5377290" y="2350962"/>
            <a:chExt cx="2027884" cy="9869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3FF1DDC-653B-40D9-8E34-DE9E43320545}"/>
                </a:ext>
              </a:extLst>
            </p:cNvPr>
            <p:cNvSpPr/>
            <p:nvPr/>
          </p:nvSpPr>
          <p:spPr>
            <a:xfrm>
              <a:off x="5377290" y="2350962"/>
              <a:ext cx="2027884" cy="986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355C6FC-B825-4F7D-97D4-9D33A14A0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0" t="20472" r="12184" b="16598"/>
            <a:stretch/>
          </p:blipFill>
          <p:spPr>
            <a:xfrm>
              <a:off x="5501527" y="2444092"/>
              <a:ext cx="1777008" cy="893841"/>
            </a:xfrm>
            <a:prstGeom prst="rect">
              <a:avLst/>
            </a:prstGeom>
          </p:spPr>
        </p:pic>
      </p:grpSp>
      <p:pic>
        <p:nvPicPr>
          <p:cNvPr id="1030" name="Picture 6" descr="JSON Logo Mark and Blue WordMark (With images) | Digital marketing ...">
            <a:extLst>
              <a:ext uri="{FF2B5EF4-FFF2-40B4-BE49-F238E27FC236}">
                <a16:creationId xmlns:a16="http://schemas.microsoft.com/office/drawing/2014/main" id="{EB04E4EA-7C2F-4CD2-8E78-83052F0A4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t="19896" b="18785"/>
          <a:stretch/>
        </p:blipFill>
        <p:spPr bwMode="auto">
          <a:xfrm>
            <a:off x="7051963" y="2325416"/>
            <a:ext cx="1777008" cy="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1A84F7C-4301-4BC7-BAC6-D99208AB9258}"/>
              </a:ext>
            </a:extLst>
          </p:cNvPr>
          <p:cNvSpPr/>
          <p:nvPr/>
        </p:nvSpPr>
        <p:spPr>
          <a:xfrm>
            <a:off x="1239257" y="1842596"/>
            <a:ext cx="2389886" cy="267822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28" name="Picture 4" descr="타이젠 - 위키백과, 우리 모두의 백과사전">
            <a:extLst>
              <a:ext uri="{FF2B5EF4-FFF2-40B4-BE49-F238E27FC236}">
                <a16:creationId xmlns:a16="http://schemas.microsoft.com/office/drawing/2014/main" id="{184F29B6-3A12-449E-BF02-67A377CAA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349" y="1424614"/>
            <a:ext cx="1601702" cy="5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5E789C61-82AF-4587-854D-32BD59092CA8}"/>
              </a:ext>
            </a:extLst>
          </p:cNvPr>
          <p:cNvGrpSpPr/>
          <p:nvPr/>
        </p:nvGrpSpPr>
        <p:grpSpPr>
          <a:xfrm>
            <a:off x="3271043" y="2310671"/>
            <a:ext cx="1497654" cy="1283810"/>
            <a:chOff x="3271043" y="2310671"/>
            <a:chExt cx="1497654" cy="1283810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688A49C-A6C4-46C0-B49C-490B2FFF3D48}"/>
                </a:ext>
              </a:extLst>
            </p:cNvPr>
            <p:cNvSpPr/>
            <p:nvPr/>
          </p:nvSpPr>
          <p:spPr>
            <a:xfrm>
              <a:off x="3271043" y="2310671"/>
              <a:ext cx="1497654" cy="1283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화살표: 왼쪽 46">
              <a:extLst>
                <a:ext uri="{FF2B5EF4-FFF2-40B4-BE49-F238E27FC236}">
                  <a16:creationId xmlns:a16="http://schemas.microsoft.com/office/drawing/2014/main" id="{DC8C6D88-05E7-4BFF-A74E-C90F300B5A54}"/>
                </a:ext>
              </a:extLst>
            </p:cNvPr>
            <p:cNvSpPr/>
            <p:nvPr/>
          </p:nvSpPr>
          <p:spPr>
            <a:xfrm flipH="1">
              <a:off x="3477235" y="2902336"/>
              <a:ext cx="1085270" cy="324676"/>
            </a:xfrm>
            <a:prstGeom prst="leftArrow">
              <a:avLst>
                <a:gd name="adj1" fmla="val 50000"/>
                <a:gd name="adj2" fmla="val 75014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8" name="화살표: 왼쪽 47">
              <a:extLst>
                <a:ext uri="{FF2B5EF4-FFF2-40B4-BE49-F238E27FC236}">
                  <a16:creationId xmlns:a16="http://schemas.microsoft.com/office/drawing/2014/main" id="{E6F5F258-B88B-4EAE-B0BD-FB107E190546}"/>
                </a:ext>
              </a:extLst>
            </p:cNvPr>
            <p:cNvSpPr/>
            <p:nvPr/>
          </p:nvSpPr>
          <p:spPr>
            <a:xfrm>
              <a:off x="3449302" y="2570438"/>
              <a:ext cx="1085270" cy="287563"/>
            </a:xfrm>
            <a:prstGeom prst="leftArrow">
              <a:avLst>
                <a:gd name="adj1" fmla="val 50000"/>
                <a:gd name="adj2" fmla="val 8902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BE4BEE1-E0CD-4FE9-A6D0-AC5F44B0436E}"/>
                </a:ext>
              </a:extLst>
            </p:cNvPr>
            <p:cNvSpPr txBox="1"/>
            <p:nvPr/>
          </p:nvSpPr>
          <p:spPr>
            <a:xfrm>
              <a:off x="3271043" y="2310672"/>
              <a:ext cx="149765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5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심박</a:t>
              </a:r>
              <a:r>
                <a:rPr lang="ko-KR" altLang="en-US" sz="1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정보 요청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4ACA71-D0F7-4C03-9323-33F40F55D222}"/>
                </a:ext>
              </a:extLst>
            </p:cNvPr>
            <p:cNvSpPr txBox="1"/>
            <p:nvPr/>
          </p:nvSpPr>
          <p:spPr>
            <a:xfrm>
              <a:off x="3271043" y="3040483"/>
              <a:ext cx="149765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실시간</a:t>
              </a:r>
              <a:endPara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5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심박</a:t>
              </a:r>
              <a:r>
                <a:rPr lang="ko-KR" altLang="en-US" sz="1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정보</a:t>
              </a:r>
            </a:p>
          </p:txBody>
        </p: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B99CCB8-D2A4-4FF0-8F4D-7A3B8A872C13}"/>
              </a:ext>
            </a:extLst>
          </p:cNvPr>
          <p:cNvSpPr/>
          <p:nvPr/>
        </p:nvSpPr>
        <p:spPr>
          <a:xfrm>
            <a:off x="1724626" y="4367900"/>
            <a:ext cx="612174" cy="1162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FF0F71C-65C2-4228-8D90-BEED5843E7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26" y="5080842"/>
            <a:ext cx="1485348" cy="1167370"/>
          </a:xfrm>
          <a:prstGeom prst="rect">
            <a:avLst/>
          </a:prstGeom>
        </p:spPr>
      </p:pic>
      <p:sp>
        <p:nvSpPr>
          <p:cNvPr id="68" name="화살표: 왼쪽 67">
            <a:extLst>
              <a:ext uri="{FF2B5EF4-FFF2-40B4-BE49-F238E27FC236}">
                <a16:creationId xmlns:a16="http://schemas.microsoft.com/office/drawing/2014/main" id="{56FB6C02-2A13-4875-99AD-246E3FE4D088}"/>
              </a:ext>
            </a:extLst>
          </p:cNvPr>
          <p:cNvSpPr/>
          <p:nvPr/>
        </p:nvSpPr>
        <p:spPr>
          <a:xfrm rot="16200000" flipH="1">
            <a:off x="1472025" y="4715672"/>
            <a:ext cx="1065487" cy="369943"/>
          </a:xfrm>
          <a:prstGeom prst="leftArrow">
            <a:avLst>
              <a:gd name="adj1" fmla="val 50000"/>
              <a:gd name="adj2" fmla="val 7501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276428-CC71-475B-913E-0BD68D9D2D42}"/>
              </a:ext>
            </a:extLst>
          </p:cNvPr>
          <p:cNvSpPr txBox="1"/>
          <p:nvPr/>
        </p:nvSpPr>
        <p:spPr>
          <a:xfrm>
            <a:off x="1261099" y="4864086"/>
            <a:ext cx="8336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심박수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44A5694-7462-4440-8533-EE8B80027583}"/>
              </a:ext>
            </a:extLst>
          </p:cNvPr>
          <p:cNvGrpSpPr/>
          <p:nvPr/>
        </p:nvGrpSpPr>
        <p:grpSpPr>
          <a:xfrm>
            <a:off x="4775941" y="4745873"/>
            <a:ext cx="2653750" cy="1370565"/>
            <a:chOff x="4775941" y="2244294"/>
            <a:chExt cx="2653750" cy="2264445"/>
          </a:xfrm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4DA3842A-2448-416E-A317-AFE44FC7D5E8}"/>
                </a:ext>
              </a:extLst>
            </p:cNvPr>
            <p:cNvSpPr/>
            <p:nvPr/>
          </p:nvSpPr>
          <p:spPr>
            <a:xfrm>
              <a:off x="4775941" y="2244294"/>
              <a:ext cx="2653750" cy="226444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2FA4002-7192-460F-9025-5B0C9994941B}"/>
                </a:ext>
              </a:extLst>
            </p:cNvPr>
            <p:cNvSpPr txBox="1"/>
            <p:nvPr/>
          </p:nvSpPr>
          <p:spPr>
            <a:xfrm>
              <a:off x="5016434" y="2931751"/>
              <a:ext cx="2159132" cy="78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View</a:t>
              </a: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8144A88-091A-4358-9FBC-17787050890A}"/>
              </a:ext>
            </a:extLst>
          </p:cNvPr>
          <p:cNvSpPr/>
          <p:nvPr/>
        </p:nvSpPr>
        <p:spPr>
          <a:xfrm>
            <a:off x="7940467" y="3814349"/>
            <a:ext cx="694093" cy="19263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" name="화살표: 왼쪽 78">
            <a:extLst>
              <a:ext uri="{FF2B5EF4-FFF2-40B4-BE49-F238E27FC236}">
                <a16:creationId xmlns:a16="http://schemas.microsoft.com/office/drawing/2014/main" id="{F097A02E-37FC-4284-A34E-FBF3D0E38529}"/>
              </a:ext>
            </a:extLst>
          </p:cNvPr>
          <p:cNvSpPr/>
          <p:nvPr/>
        </p:nvSpPr>
        <p:spPr>
          <a:xfrm flipH="1">
            <a:off x="7499541" y="4190473"/>
            <a:ext cx="1135019" cy="282027"/>
          </a:xfrm>
          <a:prstGeom prst="leftArrow">
            <a:avLst>
              <a:gd name="adj1" fmla="val 50000"/>
              <a:gd name="adj2" fmla="val 7501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" name="화살표: 왼쪽 79">
            <a:extLst>
              <a:ext uri="{FF2B5EF4-FFF2-40B4-BE49-F238E27FC236}">
                <a16:creationId xmlns:a16="http://schemas.microsoft.com/office/drawing/2014/main" id="{BBDDB012-A6F1-43EB-B095-20B14E98E9BC}"/>
              </a:ext>
            </a:extLst>
          </p:cNvPr>
          <p:cNvSpPr/>
          <p:nvPr/>
        </p:nvSpPr>
        <p:spPr>
          <a:xfrm>
            <a:off x="7499541" y="5198666"/>
            <a:ext cx="1135019" cy="282027"/>
          </a:xfrm>
          <a:prstGeom prst="leftArrow">
            <a:avLst>
              <a:gd name="adj1" fmla="val 50000"/>
              <a:gd name="adj2" fmla="val 7501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0B2CED1-27E4-4DE4-B0D6-C47434D422B7}"/>
              </a:ext>
            </a:extLst>
          </p:cNvPr>
          <p:cNvSpPr/>
          <p:nvPr/>
        </p:nvSpPr>
        <p:spPr>
          <a:xfrm>
            <a:off x="3318957" y="5124613"/>
            <a:ext cx="1371327" cy="616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E0316E-02EB-41CF-996B-5406401EA7B0}"/>
              </a:ext>
            </a:extLst>
          </p:cNvPr>
          <p:cNvSpPr txBox="1"/>
          <p:nvPr/>
        </p:nvSpPr>
        <p:spPr>
          <a:xfrm>
            <a:off x="7506878" y="3956089"/>
            <a:ext cx="12048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</a:t>
            </a:r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group</a:t>
            </a:r>
            <a:endParaRPr lang="ko-KR" altLang="en-US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" name="화살표: 왼쪽 81">
            <a:extLst>
              <a:ext uri="{FF2B5EF4-FFF2-40B4-BE49-F238E27FC236}">
                <a16:creationId xmlns:a16="http://schemas.microsoft.com/office/drawing/2014/main" id="{9BA2BCAC-03FF-4AE5-8916-4C6F1C9939CE}"/>
              </a:ext>
            </a:extLst>
          </p:cNvPr>
          <p:cNvSpPr/>
          <p:nvPr/>
        </p:nvSpPr>
        <p:spPr>
          <a:xfrm>
            <a:off x="3308922" y="5389306"/>
            <a:ext cx="1311512" cy="351354"/>
          </a:xfrm>
          <a:prstGeom prst="leftArrow">
            <a:avLst>
              <a:gd name="adj1" fmla="val 50000"/>
              <a:gd name="adj2" fmla="val 75014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2EFB842-134B-42D6-A0F8-855DCBB3E1F3}"/>
              </a:ext>
            </a:extLst>
          </p:cNvPr>
          <p:cNvSpPr txBox="1"/>
          <p:nvPr/>
        </p:nvSpPr>
        <p:spPr>
          <a:xfrm>
            <a:off x="7333798" y="4821620"/>
            <a:ext cx="1518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음악</a:t>
            </a: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리스트 </a:t>
            </a:r>
            <a:endParaRPr lang="en-US" altLang="ko-KR" sz="15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 </a:t>
            </a:r>
          </a:p>
          <a:p>
            <a:pPr algn="ctr"/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추천문구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7B4A3A8-F2EB-4497-ACCF-0A69418F2412}"/>
              </a:ext>
            </a:extLst>
          </p:cNvPr>
          <p:cNvSpPr txBox="1"/>
          <p:nvPr/>
        </p:nvSpPr>
        <p:spPr>
          <a:xfrm>
            <a:off x="3405002" y="5174917"/>
            <a:ext cx="12048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음악 추천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506B9F56-7472-4C39-97F7-B89A55CAE58D}"/>
              </a:ext>
            </a:extLst>
          </p:cNvPr>
          <p:cNvGrpSpPr/>
          <p:nvPr/>
        </p:nvGrpSpPr>
        <p:grpSpPr>
          <a:xfrm>
            <a:off x="1407632" y="2244896"/>
            <a:ext cx="1812510" cy="1776559"/>
            <a:chOff x="4694536" y="2116439"/>
            <a:chExt cx="2766737" cy="2264445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8D551BAE-B6ED-4BBD-ADAB-D2044FAFB020}"/>
                </a:ext>
              </a:extLst>
            </p:cNvPr>
            <p:cNvSpPr/>
            <p:nvPr/>
          </p:nvSpPr>
          <p:spPr>
            <a:xfrm>
              <a:off x="4696079" y="2116439"/>
              <a:ext cx="2653749" cy="226444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7576B4A-E598-4D38-903F-2C92BDB17592}"/>
                </a:ext>
              </a:extLst>
            </p:cNvPr>
            <p:cNvSpPr txBox="1"/>
            <p:nvPr/>
          </p:nvSpPr>
          <p:spPr>
            <a:xfrm>
              <a:off x="4694536" y="2612193"/>
              <a:ext cx="2766737" cy="1294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Hello accessory </a:t>
              </a:r>
            </a:p>
            <a:p>
              <a:r>
                <a:rPr lang="en-US" altLang="ko-KR" sz="2000" b="1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+ </a:t>
              </a:r>
              <a:r>
                <a:rPr lang="en-US" altLang="ko-KR" sz="2000" b="1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HRMsensor</a:t>
              </a:r>
              <a:endPara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90" name="그림 89">
            <a:extLst>
              <a:ext uri="{FF2B5EF4-FFF2-40B4-BE49-F238E27FC236}">
                <a16:creationId xmlns:a16="http://schemas.microsoft.com/office/drawing/2014/main" id="{E343473E-EF82-4874-BCD1-FC5988E2F76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owEdges trans="100000" smoothness="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694"/>
          <a:stretch/>
        </p:blipFill>
        <p:spPr>
          <a:xfrm>
            <a:off x="3611365" y="2542361"/>
            <a:ext cx="782983" cy="5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23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914" y="13041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4.1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워치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 통신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CDA7D17-5263-4ECD-A1F9-29966E4EA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407" y="1197970"/>
            <a:ext cx="3821979" cy="537066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9479FCC-2717-49AF-AC62-89CEA9AB109C}"/>
              </a:ext>
            </a:extLst>
          </p:cNvPr>
          <p:cNvGrpSpPr/>
          <p:nvPr/>
        </p:nvGrpSpPr>
        <p:grpSpPr>
          <a:xfrm>
            <a:off x="1412109" y="1678743"/>
            <a:ext cx="1601702" cy="796909"/>
            <a:chOff x="5377290" y="2350962"/>
            <a:chExt cx="2027884" cy="98697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104C9E-A521-4E38-BE4E-3B2CE56C5184}"/>
                </a:ext>
              </a:extLst>
            </p:cNvPr>
            <p:cNvSpPr/>
            <p:nvPr/>
          </p:nvSpPr>
          <p:spPr>
            <a:xfrm>
              <a:off x="5377290" y="2350962"/>
              <a:ext cx="2027884" cy="9869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2DBABB9-0AB6-410C-817F-620EBBAC8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50" t="20472" r="12184" b="16598"/>
            <a:stretch/>
          </p:blipFill>
          <p:spPr>
            <a:xfrm>
              <a:off x="5501527" y="2444092"/>
              <a:ext cx="1777008" cy="893841"/>
            </a:xfrm>
            <a:prstGeom prst="rect">
              <a:avLst/>
            </a:prstGeom>
          </p:spPr>
        </p:pic>
      </p:grpSp>
      <p:pic>
        <p:nvPicPr>
          <p:cNvPr id="17" name="Picture 4" descr="타이젠 - 위키백과, 우리 모두의 백과사전">
            <a:extLst>
              <a:ext uri="{FF2B5EF4-FFF2-40B4-BE49-F238E27FC236}">
                <a16:creationId xmlns:a16="http://schemas.microsoft.com/office/drawing/2014/main" id="{151A10C8-8601-4F1D-8973-BDEB0AB6F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545" y="1877971"/>
            <a:ext cx="1207717" cy="39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6E9A6A-77F4-4394-AE76-554D8373181D}"/>
              </a:ext>
            </a:extLst>
          </p:cNvPr>
          <p:cNvGrpSpPr/>
          <p:nvPr/>
        </p:nvGrpSpPr>
        <p:grpSpPr>
          <a:xfrm>
            <a:off x="6603992" y="2806006"/>
            <a:ext cx="4287785" cy="1535353"/>
            <a:chOff x="5871357" y="1796745"/>
            <a:chExt cx="3797298" cy="478496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A3488A0-93E8-4C05-96DF-591E657E659D}"/>
                </a:ext>
              </a:extLst>
            </p:cNvPr>
            <p:cNvSpPr/>
            <p:nvPr/>
          </p:nvSpPr>
          <p:spPr>
            <a:xfrm>
              <a:off x="5871357" y="1796745"/>
              <a:ext cx="3797298" cy="478496"/>
            </a:xfrm>
            <a:prstGeom prst="roundRect">
              <a:avLst/>
            </a:prstGeom>
            <a:solidFill>
              <a:srgbClr val="FFFBC9"/>
            </a:solidFill>
            <a:ln>
              <a:solidFill>
                <a:srgbClr val="FFFB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1EC37B-480F-4C59-BF57-B8B8F88E92F4}"/>
                </a:ext>
              </a:extLst>
            </p:cNvPr>
            <p:cNvSpPr txBox="1"/>
            <p:nvPr/>
          </p:nvSpPr>
          <p:spPr>
            <a:xfrm>
              <a:off x="6099064" y="1835422"/>
              <a:ext cx="3393110" cy="401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Tizen Sample Code</a:t>
              </a:r>
            </a:p>
            <a:p>
              <a:pPr>
                <a:lnSpc>
                  <a:spcPct val="150000"/>
                </a:lnSpc>
              </a:pPr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HelloAccesory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 + </a:t>
              </a:r>
              <a:r>
                <a:rPr lang="en-US" altLang="ko-KR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HRMsensor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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  <a:sym typeface="Wingdings" panose="05000000000000000000" pitchFamily="2" charset="2"/>
                </a:rPr>
                <a:t>블루투스 통신으로 심박수 전달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  <a:sym typeface="Wingdings" panose="05000000000000000000" pitchFamily="2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662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914" y="101388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4.2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추천 알고리즘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29076E-8645-4BCA-95CE-C230B18C6B55}"/>
              </a:ext>
            </a:extLst>
          </p:cNvPr>
          <p:cNvSpPr txBox="1"/>
          <p:nvPr/>
        </p:nvSpPr>
        <p:spPr>
          <a:xfrm>
            <a:off x="1413425" y="1133184"/>
            <a:ext cx="165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움직임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BBF8607A-5B46-4EC2-9ED2-C427ED926D6B}"/>
              </a:ext>
            </a:extLst>
          </p:cNvPr>
          <p:cNvGraphicFramePr>
            <a:graphicFrameLocks noGrp="1"/>
          </p:cNvGraphicFramePr>
          <p:nvPr/>
        </p:nvGraphicFramePr>
        <p:xfrm>
          <a:off x="1471607" y="1619026"/>
          <a:ext cx="351929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108">
                  <a:extLst>
                    <a:ext uri="{9D8B030D-6E8A-4147-A177-3AD203B41FA5}">
                      <a16:colId xmlns:a16="http://schemas.microsoft.com/office/drawing/2014/main" val="3771130060"/>
                    </a:ext>
                  </a:extLst>
                </a:gridCol>
                <a:gridCol w="1663186">
                  <a:extLst>
                    <a:ext uri="{9D8B030D-6E8A-4147-A177-3AD203B41FA5}">
                      <a16:colId xmlns:a16="http://schemas.microsoft.com/office/drawing/2014/main" val="3067802309"/>
                    </a:ext>
                  </a:extLst>
                </a:gridCol>
              </a:tblGrid>
              <a:tr h="503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일상적인 움직임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(~99 bpm)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Group2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B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376367"/>
                  </a:ext>
                </a:extLst>
              </a:tr>
              <a:tr h="503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중강도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움직임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(100~138bpm)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Group0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52295"/>
                  </a:ext>
                </a:extLst>
              </a:tr>
              <a:tr h="5033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고강도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움직임</a:t>
                      </a:r>
                      <a:endParaRPr lang="en-US" altLang="ko-KR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(140 bpm ~)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Group3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E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6654839"/>
                  </a:ext>
                </a:extLst>
              </a:tr>
            </a:tbl>
          </a:graphicData>
        </a:graphic>
      </p:graphicFrame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5E05FA2D-CBDE-4B74-812C-7809159AFAD1}"/>
              </a:ext>
            </a:extLst>
          </p:cNvPr>
          <p:cNvGraphicFramePr>
            <a:graphicFrameLocks noGrp="1"/>
          </p:cNvGraphicFramePr>
          <p:nvPr/>
        </p:nvGraphicFramePr>
        <p:xfrm>
          <a:off x="1518207" y="3840560"/>
          <a:ext cx="457779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931">
                  <a:extLst>
                    <a:ext uri="{9D8B030D-6E8A-4147-A177-3AD203B41FA5}">
                      <a16:colId xmlns:a16="http://schemas.microsoft.com/office/drawing/2014/main" val="273493909"/>
                    </a:ext>
                  </a:extLst>
                </a:gridCol>
                <a:gridCol w="1525931">
                  <a:extLst>
                    <a:ext uri="{9D8B030D-6E8A-4147-A177-3AD203B41FA5}">
                      <a16:colId xmlns:a16="http://schemas.microsoft.com/office/drawing/2014/main" val="1735494649"/>
                    </a:ext>
                  </a:extLst>
                </a:gridCol>
                <a:gridCol w="1525931">
                  <a:extLst>
                    <a:ext uri="{9D8B030D-6E8A-4147-A177-3AD203B41FA5}">
                      <a16:colId xmlns:a16="http://schemas.microsoft.com/office/drawing/2014/main" val="2936579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도 미만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1610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맑음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E5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Group0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D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53165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흐림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Group4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D4D4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730071"/>
                  </a:ext>
                </a:extLst>
              </a:tr>
            </a:tbl>
          </a:graphicData>
        </a:graphic>
      </p:graphicFrame>
      <p:graphicFrame>
        <p:nvGraphicFramePr>
          <p:cNvPr id="17" name="표 24">
            <a:extLst>
              <a:ext uri="{FF2B5EF4-FFF2-40B4-BE49-F238E27FC236}">
                <a16:creationId xmlns:a16="http://schemas.microsoft.com/office/drawing/2014/main" id="{FBE0C46C-F77B-471C-8D41-DBCA92E7FC26}"/>
              </a:ext>
            </a:extLst>
          </p:cNvPr>
          <p:cNvGraphicFramePr>
            <a:graphicFrameLocks noGrp="1"/>
          </p:cNvGraphicFramePr>
          <p:nvPr/>
        </p:nvGraphicFramePr>
        <p:xfrm>
          <a:off x="1510045" y="5550759"/>
          <a:ext cx="409265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6327">
                  <a:extLst>
                    <a:ext uri="{9D8B030D-6E8A-4147-A177-3AD203B41FA5}">
                      <a16:colId xmlns:a16="http://schemas.microsoft.com/office/drawing/2014/main" val="4153772678"/>
                    </a:ext>
                  </a:extLst>
                </a:gridCol>
                <a:gridCol w="2046327">
                  <a:extLst>
                    <a:ext uri="{9D8B030D-6E8A-4147-A177-3AD203B41FA5}">
                      <a16:colId xmlns:a16="http://schemas.microsoft.com/office/drawing/2014/main" val="1841051743"/>
                    </a:ext>
                  </a:extLst>
                </a:gridCol>
              </a:tblGrid>
              <a:tr h="297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아침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(5~12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Group2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B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294341"/>
                  </a:ext>
                </a:extLst>
              </a:tr>
              <a:tr h="297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낮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(12~20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Group3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E5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26655"/>
                  </a:ext>
                </a:extLst>
              </a:tr>
              <a:tr h="297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밤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(20~24, 0~5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Group1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41763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1080A47-5C5B-45C3-9C57-2F0CA219EB6D}"/>
              </a:ext>
            </a:extLst>
          </p:cNvPr>
          <p:cNvSpPr txBox="1"/>
          <p:nvPr/>
        </p:nvSpPr>
        <p:spPr>
          <a:xfrm>
            <a:off x="1510045" y="3450622"/>
            <a:ext cx="120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B3682-7EA3-4D39-87E9-2B4A347AE2FB}"/>
              </a:ext>
            </a:extLst>
          </p:cNvPr>
          <p:cNvSpPr txBox="1"/>
          <p:nvPr/>
        </p:nvSpPr>
        <p:spPr>
          <a:xfrm>
            <a:off x="1471607" y="5088507"/>
            <a:ext cx="1268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85B7683-D23E-413B-BBB5-BB786B5F5B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18" y="1065789"/>
            <a:ext cx="480436" cy="48043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781E81-3F6E-4FB2-9813-DAE4C067F3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756" y="5088507"/>
            <a:ext cx="369332" cy="36933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55F1848-A3A7-44F3-9F38-0FF7EE825F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52" y="3457981"/>
            <a:ext cx="336119" cy="336119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1983C52-3043-4F49-B013-BFAB15C349D9}"/>
              </a:ext>
            </a:extLst>
          </p:cNvPr>
          <p:cNvGrpSpPr/>
          <p:nvPr/>
        </p:nvGrpSpPr>
        <p:grpSpPr>
          <a:xfrm>
            <a:off x="6154778" y="1203766"/>
            <a:ext cx="1006253" cy="2254215"/>
            <a:chOff x="6531406" y="1203766"/>
            <a:chExt cx="1006253" cy="5551505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58EFEB0-1B62-4E70-ADC6-0D4627F34BED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5" y="3763486"/>
              <a:ext cx="670134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왼쪽 대괄호 24">
              <a:extLst>
                <a:ext uri="{FF2B5EF4-FFF2-40B4-BE49-F238E27FC236}">
                  <a16:creationId xmlns:a16="http://schemas.microsoft.com/office/drawing/2014/main" id="{C5530645-0757-471E-891C-3E2EBD227EE0}"/>
                </a:ext>
              </a:extLst>
            </p:cNvPr>
            <p:cNvSpPr/>
            <p:nvPr/>
          </p:nvSpPr>
          <p:spPr>
            <a:xfrm flipH="1">
              <a:off x="6531406" y="1203766"/>
              <a:ext cx="336119" cy="5551505"/>
            </a:xfrm>
            <a:prstGeom prst="leftBracket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ED299DB-E041-4EF2-A96E-0F9A905791F9}"/>
              </a:ext>
            </a:extLst>
          </p:cNvPr>
          <p:cNvGrpSpPr/>
          <p:nvPr/>
        </p:nvGrpSpPr>
        <p:grpSpPr>
          <a:xfrm>
            <a:off x="6154778" y="3635288"/>
            <a:ext cx="1006253" cy="3012749"/>
            <a:chOff x="6531406" y="1203766"/>
            <a:chExt cx="1006253" cy="5551505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2C5EBBF-DABC-499D-9023-EA3DEB6D6705}"/>
                </a:ext>
              </a:extLst>
            </p:cNvPr>
            <p:cNvCxnSpPr>
              <a:cxnSpLocks/>
            </p:cNvCxnSpPr>
            <p:nvPr/>
          </p:nvCxnSpPr>
          <p:spPr>
            <a:xfrm>
              <a:off x="6867525" y="3763486"/>
              <a:ext cx="670134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왼쪽 대괄호 27">
              <a:extLst>
                <a:ext uri="{FF2B5EF4-FFF2-40B4-BE49-F238E27FC236}">
                  <a16:creationId xmlns:a16="http://schemas.microsoft.com/office/drawing/2014/main" id="{D7A99790-36F3-45C7-8E86-AB950ADA0CF1}"/>
                </a:ext>
              </a:extLst>
            </p:cNvPr>
            <p:cNvSpPr/>
            <p:nvPr/>
          </p:nvSpPr>
          <p:spPr>
            <a:xfrm flipH="1">
              <a:off x="6531406" y="1203766"/>
              <a:ext cx="336119" cy="5551505"/>
            </a:xfrm>
            <a:prstGeom prst="leftBracket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5502EB-8AE7-452C-892D-89A35423DC4C}"/>
              </a:ext>
            </a:extLst>
          </p:cNvPr>
          <p:cNvSpPr txBox="1"/>
          <p:nvPr/>
        </p:nvSpPr>
        <p:spPr>
          <a:xfrm>
            <a:off x="7289590" y="1901274"/>
            <a:ext cx="43880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그룹당 태그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선택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태그에 속한 음악 </a:t>
            </a:r>
            <a:r>
              <a:rPr lang="en-US" altLang="ko-KR" sz="2000" b="1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b="1" dirty="0">
                <a:solidFill>
                  <a:schemeClr val="accent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개씩 선택</a:t>
            </a:r>
            <a:endParaRPr lang="en-US" altLang="ko-KR" sz="2000" b="1" dirty="0">
              <a:solidFill>
                <a:schemeClr val="accent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심박수를 이용한 음악 추천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곡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정보를 이용한 음악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곡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연결된 기기가 없거나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심박수 측정이 되지 않는 경우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날씨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 정보만을 이용해서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태그에 속한 음악을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곡씩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가져온다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총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18</a:t>
            </a:r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곡은 동일</a:t>
            </a: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9193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914" y="13041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4.3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시연 영상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5" name="KakaoTalk_Video_20200414_2115_32_155">
            <a:hlinkClick r:id="" action="ppaction://media"/>
            <a:extLst>
              <a:ext uri="{FF2B5EF4-FFF2-40B4-BE49-F238E27FC236}">
                <a16:creationId xmlns:a16="http://schemas.microsoft.com/office/drawing/2014/main" id="{BED8F32C-9393-4D77-B406-FFB67F5BD75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5050" y="481089"/>
            <a:ext cx="3066508" cy="62992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56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7914" y="13041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5.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보완할 점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89539D-EA27-49A4-ACAD-374DE1DB9BC8}"/>
              </a:ext>
            </a:extLst>
          </p:cNvPr>
          <p:cNvSpPr txBox="1"/>
          <p:nvPr/>
        </p:nvSpPr>
        <p:spPr>
          <a:xfrm>
            <a:off x="1123950" y="1647825"/>
            <a:ext cx="9767827" cy="273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심박수로 감정을 분석하여 감정에 따라 음악을 추천하기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사용자가 갖고 있는 플레이리스트로 음악 추천하기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음악이다 보니 주관적인 면이 존재함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-&gt;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주관적이다라는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점이 약점이 될 수 있음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57C9715-8C69-4E49-A6DC-6008F8177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513" y="5281890"/>
            <a:ext cx="1458419" cy="1242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9B252F-9C8C-47C9-94CD-25B287421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378" y="5281891"/>
            <a:ext cx="1459029" cy="12425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CEFFD1-2569-467F-A851-CDF003ADA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38" y="5281890"/>
            <a:ext cx="1459029" cy="124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528736" y="4940089"/>
            <a:ext cx="3156182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소융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강민지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 </a:t>
            </a: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컴과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고은서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005264" y="736601"/>
            <a:ext cx="6108619" cy="3655786"/>
            <a:chOff x="3630678" y="1273635"/>
            <a:chExt cx="5083937" cy="3042551"/>
          </a:xfrm>
        </p:grpSpPr>
        <p:grpSp>
          <p:nvGrpSpPr>
            <p:cNvPr id="13" name="그룹 12"/>
            <p:cNvGrpSpPr/>
            <p:nvPr/>
          </p:nvGrpSpPr>
          <p:grpSpPr>
            <a:xfrm>
              <a:off x="3630678" y="1273635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3750273" y="4134209"/>
              <a:ext cx="4923405" cy="181977"/>
            </a:xfrm>
            <a:prstGeom prst="roundRect">
              <a:avLst>
                <a:gd name="adj" fmla="val 50000"/>
              </a:avLst>
            </a:prstGeom>
            <a:solidFill>
              <a:srgbClr val="FF656C"/>
            </a:solidFill>
            <a:ln w="44450">
              <a:solidFill>
                <a:srgbClr val="73543B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961219" y="1558267"/>
              <a:ext cx="4501511" cy="2644522"/>
              <a:chOff x="625033" y="289367"/>
              <a:chExt cx="11181143" cy="656863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625033" y="289367"/>
                <a:ext cx="11181143" cy="6568633"/>
              </a:xfrm>
              <a:custGeom>
                <a:avLst/>
                <a:gdLst>
                  <a:gd name="connsiteX0" fmla="*/ 388732 w 11181143"/>
                  <a:gd name="connsiteY0" fmla="*/ 0 h 6568633"/>
                  <a:gd name="connsiteX1" fmla="*/ 10266744 w 11181143"/>
                  <a:gd name="connsiteY1" fmla="*/ 0 h 6568633"/>
                  <a:gd name="connsiteX2" fmla="*/ 11181143 w 11181143"/>
                  <a:gd name="connsiteY2" fmla="*/ 914399 h 6568633"/>
                  <a:gd name="connsiteX3" fmla="*/ 11181143 w 11181143"/>
                  <a:gd name="connsiteY3" fmla="*/ 6568633 h 6568633"/>
                  <a:gd name="connsiteX4" fmla="*/ 0 w 11181143"/>
                  <a:gd name="connsiteY4" fmla="*/ 6568633 h 6568633"/>
                  <a:gd name="connsiteX5" fmla="*/ 0 w 11181143"/>
                  <a:gd name="connsiteY5" fmla="*/ 388732 h 6568633"/>
                  <a:gd name="connsiteX6" fmla="*/ 388732 w 11181143"/>
                  <a:gd name="connsiteY6" fmla="*/ 0 h 6568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1143" h="6568633">
                    <a:moveTo>
                      <a:pt x="388732" y="0"/>
                    </a:moveTo>
                    <a:lnTo>
                      <a:pt x="10266744" y="0"/>
                    </a:lnTo>
                    <a:lnTo>
                      <a:pt x="11181143" y="914399"/>
                    </a:lnTo>
                    <a:lnTo>
                      <a:pt x="11181143" y="6568633"/>
                    </a:lnTo>
                    <a:lnTo>
                      <a:pt x="0" y="6568633"/>
                    </a:lnTo>
                    <a:lnTo>
                      <a:pt x="0" y="388732"/>
                    </a:lnTo>
                    <a:cubicBezTo>
                      <a:pt x="0" y="174041"/>
                      <a:pt x="174041" y="0"/>
                      <a:pt x="3887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자유형 7"/>
              <p:cNvSpPr/>
              <p:nvPr/>
            </p:nvSpPr>
            <p:spPr>
              <a:xfrm flipH="1" flipV="1">
                <a:off x="10891777" y="289367"/>
                <a:ext cx="914399" cy="914399"/>
              </a:xfrm>
              <a:custGeom>
                <a:avLst/>
                <a:gdLst>
                  <a:gd name="connsiteX0" fmla="*/ 0 w 914399"/>
                  <a:gd name="connsiteY0" fmla="*/ 0 h 914399"/>
                  <a:gd name="connsiteX1" fmla="*/ 525667 w 914399"/>
                  <a:gd name="connsiteY1" fmla="*/ 0 h 914399"/>
                  <a:gd name="connsiteX2" fmla="*/ 914399 w 914399"/>
                  <a:gd name="connsiteY2" fmla="*/ 388732 h 914399"/>
                  <a:gd name="connsiteX3" fmla="*/ 914399 w 914399"/>
                  <a:gd name="connsiteY3" fmla="*/ 914399 h 914399"/>
                  <a:gd name="connsiteX4" fmla="*/ 0 w 914399"/>
                  <a:gd name="connsiteY4" fmla="*/ 0 h 914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399" h="914399">
                    <a:moveTo>
                      <a:pt x="0" y="0"/>
                    </a:moveTo>
                    <a:lnTo>
                      <a:pt x="525667" y="0"/>
                    </a:lnTo>
                    <a:cubicBezTo>
                      <a:pt x="740358" y="0"/>
                      <a:pt x="914399" y="174041"/>
                      <a:pt x="914399" y="388732"/>
                    </a:cubicBezTo>
                    <a:lnTo>
                      <a:pt x="914399" y="9143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 flipH="1">
              <a:off x="8399230" y="1338482"/>
              <a:ext cx="315385" cy="373532"/>
              <a:chOff x="367914" y="130417"/>
              <a:chExt cx="315385" cy="373532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55" name="직사각형 54"/>
          <p:cNvSpPr/>
          <p:nvPr/>
        </p:nvSpPr>
        <p:spPr>
          <a:xfrm>
            <a:off x="3652428" y="2035129"/>
            <a:ext cx="4908798" cy="1111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dirty="0">
                <a:solidFill>
                  <a:schemeClr val="tx1">
                    <a:lumMod val="65000"/>
                    <a:lumOff val="35000"/>
                  </a:schemeClr>
                </a:solidFill>
                <a:latin typeface="210 썬플라워 R" panose="02020603020101020101" pitchFamily="18" charset="-127"/>
                <a:ea typeface="210 썬플라워 R" panose="02020603020101020101" pitchFamily="18" charset="-127"/>
              </a:rPr>
              <a:t>감사합니다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64679" y="6142451"/>
            <a:ext cx="4830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@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템플릿출처</a:t>
            </a:r>
            <a:r>
              <a:rPr lang="en-US" altLang="ko-KR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까칠한 </a:t>
            </a:r>
            <a:r>
              <a:rPr lang="ko-KR" altLang="en-US" sz="1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조땡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https://github.com/mttw2820/HeartBit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76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6869" y="13041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+mj-lt"/>
                <a:buAutoNum type="arabicPeriod"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16632-8367-42FF-B3B2-60C190DA3904}"/>
              </a:ext>
            </a:extLst>
          </p:cNvPr>
          <p:cNvSpPr txBox="1"/>
          <p:nvPr/>
        </p:nvSpPr>
        <p:spPr>
          <a:xfrm>
            <a:off x="1421064" y="1197970"/>
            <a:ext cx="5291890" cy="535531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배경 및 목적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과정 요약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처리 과정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3.1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수집하기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3.2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자연어 처리하기 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Word2Vec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3.3 K-means &amp;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선별하기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과정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4.0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흐름도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4.1 </a:t>
            </a:r>
            <a:r>
              <a:rPr lang="ko-KR" alt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워치</a:t>
            </a: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안드로이드 통신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4.2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 알고리즘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4.3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시연영상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  </a:t>
            </a:r>
            <a:r>
              <a: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보완할 점</a:t>
            </a:r>
            <a:endParaRPr lang="en-US" altLang="ko-KR" sz="3200" b="1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65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6869" y="13041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연구 배경 및 목적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A97831E-91CF-4291-8057-283B533CE0EF}"/>
              </a:ext>
            </a:extLst>
          </p:cNvPr>
          <p:cNvSpPr/>
          <p:nvPr/>
        </p:nvSpPr>
        <p:spPr>
          <a:xfrm>
            <a:off x="981227" y="1308295"/>
            <a:ext cx="4902766" cy="5101185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B13E82-1253-48C7-8743-137AB83443FB}"/>
              </a:ext>
            </a:extLst>
          </p:cNvPr>
          <p:cNvSpPr txBox="1"/>
          <p:nvPr/>
        </p:nvSpPr>
        <p:spPr>
          <a:xfrm>
            <a:off x="714770" y="2032904"/>
            <a:ext cx="5034715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  <a:cs typeface="Albany AMT" panose="020B0604020202020204" pitchFamily="34" charset="0"/>
              </a:rPr>
              <a:t>삶과 밀접한 소프트웨어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  <a:cs typeface="Albany AMT" panose="020B0604020202020204" pitchFamily="34" charset="0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495447A-9311-4D3A-BC46-F0099DE21275}"/>
              </a:ext>
            </a:extLst>
          </p:cNvPr>
          <p:cNvSpPr/>
          <p:nvPr/>
        </p:nvSpPr>
        <p:spPr>
          <a:xfrm>
            <a:off x="6406357" y="1308295"/>
            <a:ext cx="5198041" cy="5101185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583C24-5C4C-457D-A4A1-59934668E7D4}"/>
              </a:ext>
            </a:extLst>
          </p:cNvPr>
          <p:cNvSpPr txBox="1"/>
          <p:nvPr/>
        </p:nvSpPr>
        <p:spPr>
          <a:xfrm>
            <a:off x="6858000" y="1709739"/>
            <a:ext cx="4352773" cy="1322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스마트워치</a:t>
            </a:r>
            <a:endParaRPr lang="en-US" altLang="ko-KR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 방향성의 확장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0ED5E049-AF0B-4494-AE88-0515E20BDAE6}"/>
              </a:ext>
            </a:extLst>
          </p:cNvPr>
          <p:cNvGrpSpPr/>
          <p:nvPr/>
        </p:nvGrpSpPr>
        <p:grpSpPr>
          <a:xfrm>
            <a:off x="7254691" y="3426075"/>
            <a:ext cx="3537135" cy="2710674"/>
            <a:chOff x="7412684" y="3429000"/>
            <a:chExt cx="3537135" cy="2710674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27A9A95-A275-4E73-B1D6-1B3EE728E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71931" y="4265662"/>
              <a:ext cx="1877888" cy="448086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2B464FC-5B65-4D9E-A74D-F75917F21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9043791" y="5278036"/>
              <a:ext cx="1028821" cy="861638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16DB15FF-7B06-4A58-B520-4DDB12F22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3130" y="4868991"/>
              <a:ext cx="995774" cy="99577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5640DF5B-4ECD-4990-AC4F-DF7CF5211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7412684" y="3429000"/>
              <a:ext cx="1171575" cy="1171575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4C656B0-D751-431D-851D-25FF58F0CDC1}"/>
              </a:ext>
            </a:extLst>
          </p:cNvPr>
          <p:cNvGrpSpPr/>
          <p:nvPr/>
        </p:nvGrpSpPr>
        <p:grpSpPr>
          <a:xfrm>
            <a:off x="6718120" y="3180533"/>
            <a:ext cx="4607480" cy="2995120"/>
            <a:chOff x="6839529" y="3367297"/>
            <a:chExt cx="4607480" cy="2995120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A52E3CCC-56F8-41D1-9E69-E7B9B2BB0773}"/>
                </a:ext>
              </a:extLst>
            </p:cNvPr>
            <p:cNvSpPr/>
            <p:nvPr/>
          </p:nvSpPr>
          <p:spPr>
            <a:xfrm>
              <a:off x="6839529" y="3367297"/>
              <a:ext cx="4607480" cy="29951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06A7DFD-17B2-44FB-BBCF-F99574C72EBC}"/>
                </a:ext>
              </a:extLst>
            </p:cNvPr>
            <p:cNvGrpSpPr/>
            <p:nvPr/>
          </p:nvGrpSpPr>
          <p:grpSpPr>
            <a:xfrm>
              <a:off x="7433198" y="3409602"/>
              <a:ext cx="3523800" cy="2748236"/>
              <a:chOff x="8187202" y="1710974"/>
              <a:chExt cx="3523800" cy="2748236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82C02799-FAE5-404A-A01B-548091B70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87202" y="1753083"/>
                <a:ext cx="1288800" cy="1288800"/>
              </a:xfrm>
              <a:prstGeom prst="rect">
                <a:avLst/>
              </a:prstGeom>
            </p:spPr>
          </p:pic>
          <p:sp>
            <p:nvSpPr>
              <p:cNvPr id="66" name="더하기 기호 65">
                <a:extLst>
                  <a:ext uri="{FF2B5EF4-FFF2-40B4-BE49-F238E27FC236}">
                    <a16:creationId xmlns:a16="http://schemas.microsoft.com/office/drawing/2014/main" id="{C9AAF071-C007-49DD-8A9A-58C3EA29F9A6}"/>
                  </a:ext>
                </a:extLst>
              </p:cNvPr>
              <p:cNvSpPr/>
              <p:nvPr/>
            </p:nvSpPr>
            <p:spPr>
              <a:xfrm>
                <a:off x="9589976" y="2547469"/>
                <a:ext cx="627160" cy="607222"/>
              </a:xfrm>
              <a:prstGeom prst="mathPlus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EC825245-4F30-44CD-88FC-B168E0502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85673" y="1710974"/>
                <a:ext cx="1325329" cy="1325329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080828BC-1253-42C8-B899-73B76BDF6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3620" y="3351905"/>
                <a:ext cx="1107305" cy="1107305"/>
              </a:xfrm>
              <a:prstGeom prst="rect">
                <a:avLst/>
              </a:prstGeom>
            </p:spPr>
          </p:pic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2A09FF-4828-4F16-BCE0-93FDF7CAD46E}"/>
              </a:ext>
            </a:extLst>
          </p:cNvPr>
          <p:cNvGrpSpPr/>
          <p:nvPr/>
        </p:nvGrpSpPr>
        <p:grpSpPr>
          <a:xfrm>
            <a:off x="1291548" y="3385084"/>
            <a:ext cx="4239765" cy="1978796"/>
            <a:chOff x="1201377" y="3926021"/>
            <a:chExt cx="4239765" cy="197879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CFA9963-DCE7-4049-A44E-E93F67D6A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rcRect l="20411" r="21897" b="2206"/>
            <a:stretch/>
          </p:blipFill>
          <p:spPr>
            <a:xfrm>
              <a:off x="1201377" y="3926021"/>
              <a:ext cx="1167371" cy="1978796"/>
            </a:xfrm>
            <a:prstGeom prst="rect">
              <a:avLst/>
            </a:prstGeom>
          </p:spPr>
        </p:pic>
        <p:cxnSp>
          <p:nvCxnSpPr>
            <p:cNvPr id="26" name="연결선: 구부러짐 25">
              <a:extLst>
                <a:ext uri="{FF2B5EF4-FFF2-40B4-BE49-F238E27FC236}">
                  <a16:creationId xmlns:a16="http://schemas.microsoft.com/office/drawing/2014/main" id="{C0CE2A7B-7E87-4878-8D65-C2A0567F3DFE}"/>
                </a:ext>
              </a:extLst>
            </p:cNvPr>
            <p:cNvCxnSpPr>
              <a:cxnSpLocks/>
            </p:cNvCxnSpPr>
            <p:nvPr/>
          </p:nvCxnSpPr>
          <p:spPr>
            <a:xfrm>
              <a:off x="2415369" y="4869473"/>
              <a:ext cx="1323257" cy="1"/>
            </a:xfrm>
            <a:prstGeom prst="curvedConnector3">
              <a:avLst>
                <a:gd name="adj1" fmla="val 47841"/>
              </a:avLst>
            </a:prstGeom>
            <a:ln w="57150">
              <a:solidFill>
                <a:schemeClr val="tx2">
                  <a:lumMod val="50000"/>
                </a:schemeClr>
              </a:solidFill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CDA0BB18-A8BA-44C8-AC65-737487FC4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5745" y="4079641"/>
              <a:ext cx="1625397" cy="1625397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67517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/>
      <p:bldP spid="32" grpId="0" animBg="1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500217" y="95142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연구 과정 요약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C75B5C4E-E9B8-40F5-A580-4750BACCF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657372"/>
              </p:ext>
            </p:extLst>
          </p:nvPr>
        </p:nvGraphicFramePr>
        <p:xfrm>
          <a:off x="2207169" y="1278997"/>
          <a:ext cx="3921891" cy="395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1891">
                  <a:extLst>
                    <a:ext uri="{9D8B030D-6E8A-4147-A177-3AD203B41FA5}">
                      <a16:colId xmlns:a16="http://schemas.microsoft.com/office/drawing/2014/main" val="3089060826"/>
                    </a:ext>
                  </a:extLst>
                </a:gridCol>
              </a:tblGrid>
              <a:tr h="791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처리 과정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B4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77314"/>
                  </a:ext>
                </a:extLst>
              </a:tr>
              <a:tr h="791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가져오기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15984"/>
                  </a:ext>
                </a:extLst>
              </a:tr>
              <a:tr h="791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Word2Vec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으로 데이터 벡터화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164274"/>
                  </a:ext>
                </a:extLst>
              </a:tr>
              <a:tr h="791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K-means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074291"/>
                  </a:ext>
                </a:extLst>
              </a:tr>
              <a:tr h="791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그룹마다 대표 태그 선별하기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2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700548"/>
                  </a:ext>
                </a:extLst>
              </a:tr>
            </a:tbl>
          </a:graphicData>
        </a:graphic>
      </p:graphicFrame>
      <p:graphicFrame>
        <p:nvGraphicFramePr>
          <p:cNvPr id="15" name="표 13">
            <a:extLst>
              <a:ext uri="{FF2B5EF4-FFF2-40B4-BE49-F238E27FC236}">
                <a16:creationId xmlns:a16="http://schemas.microsoft.com/office/drawing/2014/main" id="{06379579-6D66-4797-9DD5-F15B8670E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201479"/>
              </p:ext>
            </p:extLst>
          </p:nvPr>
        </p:nvGraphicFramePr>
        <p:xfrm>
          <a:off x="6742521" y="1278997"/>
          <a:ext cx="4048125" cy="395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8125">
                  <a:extLst>
                    <a:ext uri="{9D8B030D-6E8A-4147-A177-3AD203B41FA5}">
                      <a16:colId xmlns:a16="http://schemas.microsoft.com/office/drawing/2014/main" val="3089060826"/>
                    </a:ext>
                  </a:extLst>
                </a:gridCol>
              </a:tblGrid>
              <a:tr h="791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구현 과정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777314"/>
                  </a:ext>
                </a:extLst>
              </a:tr>
              <a:tr h="791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음악 데이터베이스 만들기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15984"/>
                  </a:ext>
                </a:extLst>
              </a:tr>
              <a:tr h="791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워치를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이용해 심박수 정보 얻기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2700548"/>
                  </a:ext>
                </a:extLst>
              </a:tr>
              <a:tr h="791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워치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안드로이드 블루투스 통신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575152"/>
                  </a:ext>
                </a:extLst>
              </a:tr>
              <a:tr h="7919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심박정보와 날씨</a:t>
                      </a:r>
                      <a:r>
                        <a:rPr lang="en-US" altLang="ko-KR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시간 정보를</a:t>
                      </a:r>
                      <a:endParaRPr lang="en-US" altLang="ko-KR" sz="1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이용한 음악 추천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651000"/>
                  </a:ext>
                </a:extLst>
              </a:tr>
            </a:tbl>
          </a:graphicData>
        </a:graphic>
      </p:graphicFrame>
      <p:sp>
        <p:nvSpPr>
          <p:cNvPr id="60" name="화살표: 오른쪽으로 구부러짐 59">
            <a:extLst>
              <a:ext uri="{FF2B5EF4-FFF2-40B4-BE49-F238E27FC236}">
                <a16:creationId xmlns:a16="http://schemas.microsoft.com/office/drawing/2014/main" id="{593CA620-8ECF-41A7-8A6E-60D3FC79DDFE}"/>
              </a:ext>
            </a:extLst>
          </p:cNvPr>
          <p:cNvSpPr/>
          <p:nvPr/>
        </p:nvSpPr>
        <p:spPr>
          <a:xfrm>
            <a:off x="1589403" y="4237886"/>
            <a:ext cx="613461" cy="887485"/>
          </a:xfrm>
          <a:prstGeom prst="curv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화살표: 오른쪽으로 구부러짐 60">
            <a:extLst>
              <a:ext uri="{FF2B5EF4-FFF2-40B4-BE49-F238E27FC236}">
                <a16:creationId xmlns:a16="http://schemas.microsoft.com/office/drawing/2014/main" id="{DBF02A2C-2B89-48C4-95EA-6B31A309077C}"/>
              </a:ext>
            </a:extLst>
          </p:cNvPr>
          <p:cNvSpPr/>
          <p:nvPr/>
        </p:nvSpPr>
        <p:spPr>
          <a:xfrm>
            <a:off x="1589403" y="3220437"/>
            <a:ext cx="613461" cy="945747"/>
          </a:xfrm>
          <a:prstGeom prst="curv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화살표: 오른쪽으로 구부러짐 61">
            <a:extLst>
              <a:ext uri="{FF2B5EF4-FFF2-40B4-BE49-F238E27FC236}">
                <a16:creationId xmlns:a16="http://schemas.microsoft.com/office/drawing/2014/main" id="{AB00E1E0-4DD3-4CE5-9E99-64C42332B4E7}"/>
              </a:ext>
            </a:extLst>
          </p:cNvPr>
          <p:cNvSpPr/>
          <p:nvPr/>
        </p:nvSpPr>
        <p:spPr>
          <a:xfrm>
            <a:off x="1593708" y="2348413"/>
            <a:ext cx="613461" cy="887485"/>
          </a:xfrm>
          <a:prstGeom prst="curved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4752F2E-892C-433E-88B4-561A069E2807}"/>
              </a:ext>
            </a:extLst>
          </p:cNvPr>
          <p:cNvSpPr txBox="1"/>
          <p:nvPr/>
        </p:nvSpPr>
        <p:spPr>
          <a:xfrm>
            <a:off x="897809" y="2535187"/>
            <a:ext cx="80383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A3F2199-FFF5-4046-BCFB-6E1C325FF26D}"/>
              </a:ext>
            </a:extLst>
          </p:cNvPr>
          <p:cNvSpPr txBox="1"/>
          <p:nvPr/>
        </p:nvSpPr>
        <p:spPr>
          <a:xfrm>
            <a:off x="768816" y="3458934"/>
            <a:ext cx="93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벡터화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0C59755-8791-489C-AF5E-A3775D831741}"/>
              </a:ext>
            </a:extLst>
          </p:cNvPr>
          <p:cNvSpPr txBox="1"/>
          <p:nvPr/>
        </p:nvSpPr>
        <p:spPr>
          <a:xfrm>
            <a:off x="883528" y="4482488"/>
            <a:ext cx="667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그룹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A1FA03-FAC3-49C9-863B-EA63AC36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533" y="5846860"/>
            <a:ext cx="1997302" cy="8421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9DDBB8-AAFA-4E24-8CB0-B4FE9636EC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3" t="21134" r="28636" b="16397"/>
          <a:stretch/>
        </p:blipFill>
        <p:spPr>
          <a:xfrm>
            <a:off x="3691938" y="5253192"/>
            <a:ext cx="1153430" cy="124457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BB9493-ABEE-4BEC-8A6A-74350F63D3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27" y="5247585"/>
            <a:ext cx="1520763" cy="7199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7742DE2-F05D-45D4-A264-8A4439BB95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97" y="6046133"/>
            <a:ext cx="1943085" cy="642879"/>
          </a:xfrm>
          <a:prstGeom prst="rect">
            <a:avLst/>
          </a:prstGeom>
        </p:spPr>
      </p:pic>
      <p:sp>
        <p:nvSpPr>
          <p:cNvPr id="24" name="화살표: 위쪽 23">
            <a:extLst>
              <a:ext uri="{FF2B5EF4-FFF2-40B4-BE49-F238E27FC236}">
                <a16:creationId xmlns:a16="http://schemas.microsoft.com/office/drawing/2014/main" id="{BD9C8C21-368B-424B-B51F-D653B9520968}"/>
              </a:ext>
            </a:extLst>
          </p:cNvPr>
          <p:cNvSpPr/>
          <p:nvPr/>
        </p:nvSpPr>
        <p:spPr>
          <a:xfrm rot="1438802">
            <a:off x="6154956" y="2338310"/>
            <a:ext cx="539993" cy="2776750"/>
          </a:xfrm>
          <a:prstGeom prst="upArrow">
            <a:avLst/>
          </a:prstGeom>
          <a:gradFill>
            <a:gsLst>
              <a:gs pos="0">
                <a:srgbClr val="5B9BD5"/>
              </a:gs>
              <a:gs pos="100000">
                <a:srgbClr val="F5B45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151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4" grpId="0"/>
      <p:bldP spid="67" grpId="0"/>
      <p:bldP spid="68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9250" y="736601"/>
            <a:ext cx="9563100" cy="4835524"/>
            <a:chOff x="3630678" y="1273635"/>
            <a:chExt cx="5083937" cy="3042551"/>
          </a:xfrm>
        </p:grpSpPr>
        <p:grpSp>
          <p:nvGrpSpPr>
            <p:cNvPr id="13" name="그룹 12"/>
            <p:cNvGrpSpPr/>
            <p:nvPr/>
          </p:nvGrpSpPr>
          <p:grpSpPr>
            <a:xfrm>
              <a:off x="3630678" y="1273635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3750273" y="4134209"/>
              <a:ext cx="4923405" cy="181977"/>
            </a:xfrm>
            <a:prstGeom prst="roundRect">
              <a:avLst>
                <a:gd name="adj" fmla="val 50000"/>
              </a:avLst>
            </a:prstGeom>
            <a:solidFill>
              <a:srgbClr val="FF656C"/>
            </a:solidFill>
            <a:ln w="44450">
              <a:solidFill>
                <a:srgbClr val="73543B"/>
              </a:solidFill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3961219" y="1558267"/>
              <a:ext cx="4501511" cy="2644522"/>
              <a:chOff x="625033" y="289367"/>
              <a:chExt cx="11181143" cy="6568633"/>
            </a:xfrm>
          </p:grpSpPr>
          <p:sp>
            <p:nvSpPr>
              <p:cNvPr id="6" name="자유형 5"/>
              <p:cNvSpPr/>
              <p:nvPr/>
            </p:nvSpPr>
            <p:spPr>
              <a:xfrm>
                <a:off x="625033" y="289367"/>
                <a:ext cx="11181143" cy="6568633"/>
              </a:xfrm>
              <a:custGeom>
                <a:avLst/>
                <a:gdLst>
                  <a:gd name="connsiteX0" fmla="*/ 388732 w 11181143"/>
                  <a:gd name="connsiteY0" fmla="*/ 0 h 6568633"/>
                  <a:gd name="connsiteX1" fmla="*/ 10266744 w 11181143"/>
                  <a:gd name="connsiteY1" fmla="*/ 0 h 6568633"/>
                  <a:gd name="connsiteX2" fmla="*/ 11181143 w 11181143"/>
                  <a:gd name="connsiteY2" fmla="*/ 914399 h 6568633"/>
                  <a:gd name="connsiteX3" fmla="*/ 11181143 w 11181143"/>
                  <a:gd name="connsiteY3" fmla="*/ 6568633 h 6568633"/>
                  <a:gd name="connsiteX4" fmla="*/ 0 w 11181143"/>
                  <a:gd name="connsiteY4" fmla="*/ 6568633 h 6568633"/>
                  <a:gd name="connsiteX5" fmla="*/ 0 w 11181143"/>
                  <a:gd name="connsiteY5" fmla="*/ 388732 h 6568633"/>
                  <a:gd name="connsiteX6" fmla="*/ 388732 w 11181143"/>
                  <a:gd name="connsiteY6" fmla="*/ 0 h 6568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1143" h="6568633">
                    <a:moveTo>
                      <a:pt x="388732" y="0"/>
                    </a:moveTo>
                    <a:lnTo>
                      <a:pt x="10266744" y="0"/>
                    </a:lnTo>
                    <a:lnTo>
                      <a:pt x="11181143" y="914399"/>
                    </a:lnTo>
                    <a:lnTo>
                      <a:pt x="11181143" y="6568633"/>
                    </a:lnTo>
                    <a:lnTo>
                      <a:pt x="0" y="6568633"/>
                    </a:lnTo>
                    <a:lnTo>
                      <a:pt x="0" y="388732"/>
                    </a:lnTo>
                    <a:cubicBezTo>
                      <a:pt x="0" y="174041"/>
                      <a:pt x="174041" y="0"/>
                      <a:pt x="38873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자유형 7"/>
              <p:cNvSpPr/>
              <p:nvPr/>
            </p:nvSpPr>
            <p:spPr>
              <a:xfrm flipH="1" flipV="1">
                <a:off x="10891777" y="289367"/>
                <a:ext cx="914399" cy="914399"/>
              </a:xfrm>
              <a:custGeom>
                <a:avLst/>
                <a:gdLst>
                  <a:gd name="connsiteX0" fmla="*/ 0 w 914399"/>
                  <a:gd name="connsiteY0" fmla="*/ 0 h 914399"/>
                  <a:gd name="connsiteX1" fmla="*/ 525667 w 914399"/>
                  <a:gd name="connsiteY1" fmla="*/ 0 h 914399"/>
                  <a:gd name="connsiteX2" fmla="*/ 914399 w 914399"/>
                  <a:gd name="connsiteY2" fmla="*/ 388732 h 914399"/>
                  <a:gd name="connsiteX3" fmla="*/ 914399 w 914399"/>
                  <a:gd name="connsiteY3" fmla="*/ 914399 h 914399"/>
                  <a:gd name="connsiteX4" fmla="*/ 0 w 914399"/>
                  <a:gd name="connsiteY4" fmla="*/ 0 h 914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399" h="914399">
                    <a:moveTo>
                      <a:pt x="0" y="0"/>
                    </a:moveTo>
                    <a:lnTo>
                      <a:pt x="525667" y="0"/>
                    </a:lnTo>
                    <a:cubicBezTo>
                      <a:pt x="740358" y="0"/>
                      <a:pt x="914399" y="174041"/>
                      <a:pt x="914399" y="388732"/>
                    </a:cubicBezTo>
                    <a:lnTo>
                      <a:pt x="914399" y="9143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 flipH="1">
              <a:off x="8399230" y="1338482"/>
              <a:ext cx="315385" cy="373532"/>
              <a:chOff x="367914" y="130417"/>
              <a:chExt cx="315385" cy="373532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sp>
            <p:nvSpPr>
              <p:cNvPr id="54" name="모서리가 둥근 직사각형 53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b="1" i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</p:grpSp>
      </p:grpSp>
      <p:sp>
        <p:nvSpPr>
          <p:cNvPr id="55" name="직사각형 54"/>
          <p:cNvSpPr/>
          <p:nvPr/>
        </p:nvSpPr>
        <p:spPr>
          <a:xfrm>
            <a:off x="4020379" y="2707171"/>
            <a:ext cx="4908798" cy="1071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처리 과정</a:t>
            </a:r>
            <a:endParaRPr lang="ko-KR" altLang="en-US" sz="60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177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6869" y="13041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571B22A-BAF5-4A4C-B59E-BF5F3F3E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64" y="1207357"/>
            <a:ext cx="6094652" cy="516505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3.1 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 수집하기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8D2EBF-8858-4D0F-865C-260D5AA0C28D}"/>
              </a:ext>
            </a:extLst>
          </p:cNvPr>
          <p:cNvSpPr txBox="1"/>
          <p:nvPr/>
        </p:nvSpPr>
        <p:spPr>
          <a:xfrm>
            <a:off x="8239447" y="1430868"/>
            <a:ext cx="2349895" cy="523220"/>
          </a:xfrm>
          <a:prstGeom prst="rect">
            <a:avLst/>
          </a:prstGeom>
          <a:noFill/>
          <a:ln w="28575">
            <a:solidFill>
              <a:srgbClr val="FF7DA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</a:t>
            </a:r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 검색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751D62-2358-4D11-A66E-021F4F984FFD}"/>
              </a:ext>
            </a:extLst>
          </p:cNvPr>
          <p:cNvSpPr txBox="1"/>
          <p:nvPr/>
        </p:nvSpPr>
        <p:spPr>
          <a:xfrm>
            <a:off x="8467543" y="4773517"/>
            <a:ext cx="225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연관 태그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2E0799-3CE5-4357-9069-8FBC2DFEA88F}"/>
              </a:ext>
            </a:extLst>
          </p:cNvPr>
          <p:cNvSpPr txBox="1"/>
          <p:nvPr/>
        </p:nvSpPr>
        <p:spPr>
          <a:xfrm>
            <a:off x="3898252" y="1751615"/>
            <a:ext cx="826126" cy="276998"/>
          </a:xfrm>
          <a:prstGeom prst="rect">
            <a:avLst/>
          </a:prstGeom>
          <a:noFill/>
          <a:ln w="19050">
            <a:solidFill>
              <a:srgbClr val="27E5C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7EE5B6-8BDD-4178-859C-6CE3B5F5C507}"/>
              </a:ext>
            </a:extLst>
          </p:cNvPr>
          <p:cNvSpPr/>
          <p:nvPr/>
        </p:nvSpPr>
        <p:spPr>
          <a:xfrm>
            <a:off x="3898252" y="1139128"/>
            <a:ext cx="2574065" cy="434053"/>
          </a:xfrm>
          <a:prstGeom prst="rect">
            <a:avLst/>
          </a:prstGeom>
          <a:noFill/>
          <a:ln w="19050">
            <a:solidFill>
              <a:srgbClr val="FF7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6A9F75-2C74-4D5A-AA66-22DEF0EE42C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457807" y="1455177"/>
            <a:ext cx="1781640" cy="237301"/>
          </a:xfrm>
          <a:prstGeom prst="straightConnector1">
            <a:avLst/>
          </a:prstGeom>
          <a:ln w="38100">
            <a:solidFill>
              <a:srgbClr val="FF7D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3BF22EB-E98C-4A73-896E-9592AFFAD522}"/>
              </a:ext>
            </a:extLst>
          </p:cNvPr>
          <p:cNvSpPr txBox="1"/>
          <p:nvPr/>
        </p:nvSpPr>
        <p:spPr>
          <a:xfrm>
            <a:off x="7674999" y="4938439"/>
            <a:ext cx="3095937" cy="523220"/>
          </a:xfrm>
          <a:prstGeom prst="rect">
            <a:avLst/>
          </a:prstGeom>
          <a:noFill/>
          <a:ln w="38100">
            <a:solidFill>
              <a:srgbClr val="27E5C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플레이리스트</a:t>
            </a:r>
            <a:endParaRPr lang="ko-KR" altLang="en-US" sz="4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9FE5FB7-EA06-40B8-BEB4-F503B4B79C0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7378969" y="5200049"/>
            <a:ext cx="296030" cy="0"/>
          </a:xfrm>
          <a:prstGeom prst="straightConnector1">
            <a:avLst/>
          </a:prstGeom>
          <a:ln w="57150">
            <a:solidFill>
              <a:srgbClr val="27E5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3C20249-9AA6-47BE-869A-CA863722ECF1}"/>
              </a:ext>
            </a:extLst>
          </p:cNvPr>
          <p:cNvCxnSpPr>
            <a:cxnSpLocks/>
          </p:cNvCxnSpPr>
          <p:nvPr/>
        </p:nvCxnSpPr>
        <p:spPr>
          <a:xfrm flipH="1">
            <a:off x="1733581" y="2095288"/>
            <a:ext cx="5467319" cy="0"/>
          </a:xfrm>
          <a:prstGeom prst="straightConnector1">
            <a:avLst/>
          </a:prstGeom>
          <a:ln w="28575">
            <a:solidFill>
              <a:srgbClr val="FC8B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DFE8FE-AE7B-474B-B3D7-604E6B9DBADB}"/>
              </a:ext>
            </a:extLst>
          </p:cNvPr>
          <p:cNvCxnSpPr>
            <a:cxnSpLocks/>
          </p:cNvCxnSpPr>
          <p:nvPr/>
        </p:nvCxnSpPr>
        <p:spPr>
          <a:xfrm flipV="1">
            <a:off x="1722213" y="2191740"/>
            <a:ext cx="0" cy="816583"/>
          </a:xfrm>
          <a:prstGeom prst="straightConnector1">
            <a:avLst/>
          </a:prstGeom>
          <a:ln w="28575">
            <a:solidFill>
              <a:srgbClr val="FBBB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A1C9BD-7DCA-4CCF-BBFE-683982DE7A38}"/>
              </a:ext>
            </a:extLst>
          </p:cNvPr>
          <p:cNvGrpSpPr/>
          <p:nvPr/>
        </p:nvGrpSpPr>
        <p:grpSpPr>
          <a:xfrm>
            <a:off x="6826520" y="2628626"/>
            <a:ext cx="1104897" cy="615544"/>
            <a:chOff x="1127172" y="2085718"/>
            <a:chExt cx="2009037" cy="887999"/>
          </a:xfrm>
        </p:grpSpPr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3C33B5CB-5688-4382-B362-271BFDB5D536}"/>
                </a:ext>
              </a:extLst>
            </p:cNvPr>
            <p:cNvSpPr/>
            <p:nvPr/>
          </p:nvSpPr>
          <p:spPr>
            <a:xfrm>
              <a:off x="1127172" y="2085718"/>
              <a:ext cx="2009037" cy="88799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8C845D8-1482-44E2-B28D-9A31905A29B5}"/>
                </a:ext>
              </a:extLst>
            </p:cNvPr>
            <p:cNvSpPr txBox="1"/>
            <p:nvPr/>
          </p:nvSpPr>
          <p:spPr>
            <a:xfrm>
              <a:off x="1334455" y="2278718"/>
              <a:ext cx="1594469" cy="62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유사도</a:t>
              </a:r>
              <a:endParaRPr lang="en-US" altLang="ko-KR" sz="11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낮음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643D7A-82F4-4029-B0CE-E9823C90F630}"/>
              </a:ext>
            </a:extLst>
          </p:cNvPr>
          <p:cNvSpPr/>
          <p:nvPr/>
        </p:nvSpPr>
        <p:spPr>
          <a:xfrm>
            <a:off x="1421064" y="1203766"/>
            <a:ext cx="1651723" cy="36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A69E5E0-EB1E-4E25-BD0F-B69B9163B862}"/>
              </a:ext>
            </a:extLst>
          </p:cNvPr>
          <p:cNvSpPr txBox="1"/>
          <p:nvPr/>
        </p:nvSpPr>
        <p:spPr>
          <a:xfrm>
            <a:off x="8834821" y="3361232"/>
            <a:ext cx="2293679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 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47902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 종류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661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 빈도수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72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</a:p>
        </p:txBody>
      </p:sp>
      <p:sp>
        <p:nvSpPr>
          <p:cNvPr id="60" name="화살표: 아래쪽 59">
            <a:extLst>
              <a:ext uri="{FF2B5EF4-FFF2-40B4-BE49-F238E27FC236}">
                <a16:creationId xmlns:a16="http://schemas.microsoft.com/office/drawing/2014/main" id="{C3ACB3FD-8B00-4DE0-9375-303039163089}"/>
              </a:ext>
            </a:extLst>
          </p:cNvPr>
          <p:cNvSpPr/>
          <p:nvPr/>
        </p:nvSpPr>
        <p:spPr>
          <a:xfrm>
            <a:off x="8771030" y="2538811"/>
            <a:ext cx="2280351" cy="887999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583FC6-4786-4AB7-86AD-F81E3EF867C9}"/>
              </a:ext>
            </a:extLst>
          </p:cNvPr>
          <p:cNvSpPr txBox="1"/>
          <p:nvPr/>
        </p:nvSpPr>
        <p:spPr>
          <a:xfrm>
            <a:off x="8834819" y="2587526"/>
            <a:ext cx="2152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BFS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A33C03A-45F7-4EAD-AE63-DB7B34DA8808}"/>
              </a:ext>
            </a:extLst>
          </p:cNvPr>
          <p:cNvGrpSpPr/>
          <p:nvPr/>
        </p:nvGrpSpPr>
        <p:grpSpPr>
          <a:xfrm>
            <a:off x="724629" y="1150848"/>
            <a:ext cx="1651716" cy="877765"/>
            <a:chOff x="1031322" y="2009745"/>
            <a:chExt cx="2009037" cy="887999"/>
          </a:xfrm>
          <a:solidFill>
            <a:srgbClr val="FF0000"/>
          </a:solidFill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2C7488C-91B6-465F-AC8C-CBB4AA0D5908}"/>
                </a:ext>
              </a:extLst>
            </p:cNvPr>
            <p:cNvSpPr/>
            <p:nvPr/>
          </p:nvSpPr>
          <p:spPr>
            <a:xfrm>
              <a:off x="1031322" y="2009745"/>
              <a:ext cx="2009037" cy="887999"/>
            </a:xfrm>
            <a:prstGeom prst="ellipse">
              <a:avLst/>
            </a:prstGeom>
            <a:solidFill>
              <a:srgbClr val="F0BB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282691D-1F36-41F6-89E4-84DEA46611A1}"/>
                </a:ext>
              </a:extLst>
            </p:cNvPr>
            <p:cNvSpPr txBox="1"/>
            <p:nvPr/>
          </p:nvSpPr>
          <p:spPr>
            <a:xfrm>
              <a:off x="1271246" y="2267758"/>
              <a:ext cx="1594469" cy="373638"/>
            </a:xfrm>
            <a:prstGeom prst="rect">
              <a:avLst/>
            </a:prstGeom>
            <a:solidFill>
              <a:srgbClr val="F0BB2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유사도 높음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546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30" grpId="0" animBg="1"/>
      <p:bldP spid="7" grpId="0" animBg="1"/>
      <p:bldP spid="7" grpId="1" animBg="1"/>
      <p:bldP spid="35" grpId="0" animBg="1"/>
      <p:bldP spid="35" grpId="1" animBg="1"/>
      <p:bldP spid="59" grpId="0"/>
      <p:bldP spid="60" grpId="0" animBg="1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6869" y="13041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3.2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자연어 처리하기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Word2Vec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38B5F-CA0C-41BA-875F-A907FCEA5AA3}"/>
              </a:ext>
            </a:extLst>
          </p:cNvPr>
          <p:cNvSpPr txBox="1"/>
          <p:nvPr/>
        </p:nvSpPr>
        <p:spPr>
          <a:xfrm>
            <a:off x="9988897" y="5108379"/>
            <a:ext cx="159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유사도 낮음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5A1F1-A615-4AA9-903D-C0B58BED0992}"/>
              </a:ext>
            </a:extLst>
          </p:cNvPr>
          <p:cNvSpPr txBox="1"/>
          <p:nvPr/>
        </p:nvSpPr>
        <p:spPr>
          <a:xfrm>
            <a:off x="1286681" y="4862158"/>
            <a:ext cx="28550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TF-IDF</a:t>
            </a:r>
            <a:endParaRPr lang="ko-KR" altLang="en-US" sz="50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9D2DA4-6333-4242-8AB9-A6AA410A3244}"/>
              </a:ext>
            </a:extLst>
          </p:cNvPr>
          <p:cNvSpPr txBox="1"/>
          <p:nvPr/>
        </p:nvSpPr>
        <p:spPr>
          <a:xfrm>
            <a:off x="4571182" y="4727255"/>
            <a:ext cx="285509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RNN</a:t>
            </a:r>
            <a:endParaRPr lang="ko-KR" altLang="en-US" sz="66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1D1A9C-7FE8-4A33-B8B3-CDF874236B69}"/>
              </a:ext>
            </a:extLst>
          </p:cNvPr>
          <p:cNvSpPr txBox="1"/>
          <p:nvPr/>
        </p:nvSpPr>
        <p:spPr>
          <a:xfrm>
            <a:off x="7613432" y="4814926"/>
            <a:ext cx="3689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atin typeface="210 콤퓨타세탁 B" panose="02020603020101020101" pitchFamily="18" charset="-127"/>
                <a:ea typeface="210 콤퓨타세탁 B" panose="02020603020101020101" pitchFamily="18" charset="-127"/>
              </a:rPr>
              <a:t>Word2Vec</a:t>
            </a:r>
            <a:endParaRPr lang="ko-KR" altLang="en-US" sz="4800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25" name="곱하기 기호 24">
            <a:extLst>
              <a:ext uri="{FF2B5EF4-FFF2-40B4-BE49-F238E27FC236}">
                <a16:creationId xmlns:a16="http://schemas.microsoft.com/office/drawing/2014/main" id="{E1E61A71-6199-458C-B2B8-2186A1F3CB1F}"/>
              </a:ext>
            </a:extLst>
          </p:cNvPr>
          <p:cNvSpPr/>
          <p:nvPr/>
        </p:nvSpPr>
        <p:spPr>
          <a:xfrm>
            <a:off x="1393260" y="4021782"/>
            <a:ext cx="2677491" cy="2346067"/>
          </a:xfrm>
          <a:prstGeom prst="mathMultiply">
            <a:avLst/>
          </a:prstGeom>
          <a:solidFill>
            <a:srgbClr val="F0BB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1C8B9040-80E4-4D7A-A008-7AEF6F81CF6A}"/>
              </a:ext>
            </a:extLst>
          </p:cNvPr>
          <p:cNvSpPr/>
          <p:nvPr/>
        </p:nvSpPr>
        <p:spPr>
          <a:xfrm>
            <a:off x="4691349" y="4021782"/>
            <a:ext cx="2677491" cy="2346067"/>
          </a:xfrm>
          <a:prstGeom prst="mathMultiply">
            <a:avLst/>
          </a:prstGeom>
          <a:solidFill>
            <a:srgbClr val="F0BB2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2BDAA08-0D95-4DD2-914F-4B5661DD2797}"/>
              </a:ext>
            </a:extLst>
          </p:cNvPr>
          <p:cNvGrpSpPr/>
          <p:nvPr/>
        </p:nvGrpSpPr>
        <p:grpSpPr>
          <a:xfrm>
            <a:off x="2295513" y="1364323"/>
            <a:ext cx="8010494" cy="1478857"/>
            <a:chOff x="1762113" y="1204257"/>
            <a:chExt cx="8010494" cy="147885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086B193-AFB9-4953-A95D-AA5D9E0C3432}"/>
                </a:ext>
              </a:extLst>
            </p:cNvPr>
            <p:cNvSpPr txBox="1"/>
            <p:nvPr/>
          </p:nvSpPr>
          <p:spPr>
            <a:xfrm>
              <a:off x="2025570" y="1357419"/>
              <a:ext cx="7579484" cy="1147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좌표평면 위에 태그를 표시하기 위해</a:t>
              </a:r>
              <a:endPara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태그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자연어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를 벡터화 필요</a:t>
              </a:r>
              <a:r>
                <a:rPr lang="en-US" altLang="ko-KR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!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사각형: 모서리가 접힌 도형 33">
              <a:extLst>
                <a:ext uri="{FF2B5EF4-FFF2-40B4-BE49-F238E27FC236}">
                  <a16:creationId xmlns:a16="http://schemas.microsoft.com/office/drawing/2014/main" id="{B7D2A298-E22C-4E5D-A13C-DF7829B5B514}"/>
                </a:ext>
              </a:extLst>
            </p:cNvPr>
            <p:cNvSpPr/>
            <p:nvPr/>
          </p:nvSpPr>
          <p:spPr>
            <a:xfrm>
              <a:off x="1762113" y="1204257"/>
              <a:ext cx="8010494" cy="1478857"/>
            </a:xfrm>
            <a:prstGeom prst="foldedCorner">
              <a:avLst/>
            </a:prstGeom>
            <a:noFill/>
            <a:ln w="38100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99FDC06C-D0B0-43ED-8907-866C2A4C0D1A}"/>
              </a:ext>
            </a:extLst>
          </p:cNvPr>
          <p:cNvSpPr/>
          <p:nvPr/>
        </p:nvSpPr>
        <p:spPr>
          <a:xfrm>
            <a:off x="5914996" y="3203360"/>
            <a:ext cx="619125" cy="69058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C6E7C46-B578-4710-A838-02E90A763CE6}"/>
              </a:ext>
            </a:extLst>
          </p:cNvPr>
          <p:cNvSpPr/>
          <p:nvPr/>
        </p:nvSpPr>
        <p:spPr>
          <a:xfrm>
            <a:off x="7503392" y="4066063"/>
            <a:ext cx="3801807" cy="2084631"/>
          </a:xfrm>
          <a:prstGeom prst="ellipse">
            <a:avLst/>
          </a:prstGeom>
          <a:noFill/>
          <a:ln w="762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콤퓨타세탁 B" panose="02020603020101020101" pitchFamily="18" charset="-127"/>
              <a:ea typeface="210 콤퓨타세탁 B" panose="02020603020101020101" pitchFamily="18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803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25" grpId="0" animBg="1"/>
      <p:bldP spid="26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6869" y="13041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자연어 처리하기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Word2Vec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38B5F-CA0C-41BA-875F-A907FCEA5AA3}"/>
              </a:ext>
            </a:extLst>
          </p:cNvPr>
          <p:cNvSpPr txBox="1"/>
          <p:nvPr/>
        </p:nvSpPr>
        <p:spPr>
          <a:xfrm>
            <a:off x="9988897" y="5108379"/>
            <a:ext cx="159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 낮음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1D1A9C-7FE8-4A33-B8B3-CDF874236B69}"/>
              </a:ext>
            </a:extLst>
          </p:cNvPr>
          <p:cNvSpPr txBox="1"/>
          <p:nvPr/>
        </p:nvSpPr>
        <p:spPr>
          <a:xfrm>
            <a:off x="722810" y="2378374"/>
            <a:ext cx="3514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Word2Vec</a:t>
            </a:r>
            <a:endParaRPr lang="ko-KR" altLang="en-US" sz="5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4F20FD-E64E-42AE-A42D-74FDB9A87D39}"/>
              </a:ext>
            </a:extLst>
          </p:cNvPr>
          <p:cNvSpPr txBox="1"/>
          <p:nvPr/>
        </p:nvSpPr>
        <p:spPr>
          <a:xfrm>
            <a:off x="4951708" y="1330101"/>
            <a:ext cx="6297318" cy="2636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CBOW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                 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vs.  	       Skip-gram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min_count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빈도수가 이 값 이상인 값만 고려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                    (default = 5)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size: 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단어 </a:t>
            </a:r>
            <a:r>
              <a:rPr lang="ko-KR" altLang="en-US" sz="1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임베딩의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차원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		(default = 100)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window: target word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주변 단어 간의 최대 거리 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	(default = 5) 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D2A4876-DF19-404B-B577-EF0BBD97714D}"/>
              </a:ext>
            </a:extLst>
          </p:cNvPr>
          <p:cNvCxnSpPr/>
          <p:nvPr/>
        </p:nvCxnSpPr>
        <p:spPr>
          <a:xfrm>
            <a:off x="5991225" y="1749621"/>
            <a:ext cx="0" cy="270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F46805-B5EB-4F55-B99A-5CC34B09F8FC}"/>
              </a:ext>
            </a:extLst>
          </p:cNvPr>
          <p:cNvSpPr txBox="1"/>
          <p:nvPr/>
        </p:nvSpPr>
        <p:spPr>
          <a:xfrm>
            <a:off x="6584599" y="22268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C425396-03C1-47AB-87FA-8024EACDDDE0}"/>
              </a:ext>
            </a:extLst>
          </p:cNvPr>
          <p:cNvGrpSpPr/>
          <p:nvPr/>
        </p:nvGrpSpPr>
        <p:grpSpPr>
          <a:xfrm>
            <a:off x="5078002" y="2307778"/>
            <a:ext cx="2035996" cy="434053"/>
            <a:chOff x="5173192" y="2222701"/>
            <a:chExt cx="2035996" cy="43405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14EB2A-FD7E-40B5-A15F-31BDC2594008}"/>
                </a:ext>
              </a:extLst>
            </p:cNvPr>
            <p:cNvSpPr txBox="1"/>
            <p:nvPr/>
          </p:nvSpPr>
          <p:spPr>
            <a:xfrm>
              <a:off x="5173192" y="2228850"/>
              <a:ext cx="6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나는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485A35B-2575-41E6-987E-CA4DC2E6B0CA}"/>
                </a:ext>
              </a:extLst>
            </p:cNvPr>
            <p:cNvSpPr/>
            <p:nvPr/>
          </p:nvSpPr>
          <p:spPr>
            <a:xfrm>
              <a:off x="5834007" y="2222701"/>
              <a:ext cx="581020" cy="434053"/>
            </a:xfrm>
            <a:prstGeom prst="rect">
              <a:avLst/>
            </a:prstGeom>
            <a:noFill/>
            <a:ln w="57150"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E4ABAD8-E608-47F8-A5EF-F7DDCB9D2D1A}"/>
                </a:ext>
              </a:extLst>
            </p:cNvPr>
            <p:cNvSpPr txBox="1"/>
            <p:nvPr/>
          </p:nvSpPr>
          <p:spPr>
            <a:xfrm>
              <a:off x="6543554" y="2226896"/>
              <a:ext cx="665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본다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</a:p>
          </p:txBody>
        </p:sp>
        <p:cxnSp>
          <p:nvCxnSpPr>
            <p:cNvPr id="27" name="연결선: 구부러짐 26">
              <a:extLst>
                <a:ext uri="{FF2B5EF4-FFF2-40B4-BE49-F238E27FC236}">
                  <a16:creationId xmlns:a16="http://schemas.microsoft.com/office/drawing/2014/main" id="{5E615212-8B4E-4402-9EE3-3DE17FA9F1BD}"/>
                </a:ext>
              </a:extLst>
            </p:cNvPr>
            <p:cNvCxnSpPr>
              <a:endCxn id="16" idx="2"/>
            </p:cNvCxnSpPr>
            <p:nvPr/>
          </p:nvCxnSpPr>
          <p:spPr>
            <a:xfrm>
              <a:off x="5506009" y="2596228"/>
              <a:ext cx="618508" cy="60526"/>
            </a:xfrm>
            <a:prstGeom prst="curvedConnector4">
              <a:avLst>
                <a:gd name="adj1" fmla="val -11985"/>
                <a:gd name="adj2" fmla="val 477689"/>
              </a:avLst>
            </a:prstGeom>
            <a:ln w="28575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구부러짐 40">
              <a:extLst>
                <a:ext uri="{FF2B5EF4-FFF2-40B4-BE49-F238E27FC236}">
                  <a16:creationId xmlns:a16="http://schemas.microsoft.com/office/drawing/2014/main" id="{C953FCC7-EF8B-4130-8BD5-7C4E906A8402}"/>
                </a:ext>
              </a:extLst>
            </p:cNvPr>
            <p:cNvCxnSpPr>
              <a:stCxn id="29" idx="0"/>
              <a:endCxn id="16" idx="0"/>
            </p:cNvCxnSpPr>
            <p:nvPr/>
          </p:nvCxnSpPr>
          <p:spPr>
            <a:xfrm rot="16200000" flipV="1">
              <a:off x="6498347" y="1848872"/>
              <a:ext cx="4195" cy="751854"/>
            </a:xfrm>
            <a:prstGeom prst="curvedConnector3">
              <a:avLst>
                <a:gd name="adj1" fmla="val 5549344"/>
              </a:avLst>
            </a:prstGeom>
            <a:ln w="28575">
              <a:solidFill>
                <a:srgbClr val="FF9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66660A8-D877-405F-84CE-B5FEE40D913C}"/>
              </a:ext>
            </a:extLst>
          </p:cNvPr>
          <p:cNvGrpSpPr/>
          <p:nvPr/>
        </p:nvGrpSpPr>
        <p:grpSpPr>
          <a:xfrm>
            <a:off x="7763955" y="2269434"/>
            <a:ext cx="1813467" cy="454409"/>
            <a:chOff x="7840155" y="2269434"/>
            <a:chExt cx="1813467" cy="454409"/>
          </a:xfrm>
        </p:grpSpPr>
        <p:cxnSp>
          <p:nvCxnSpPr>
            <p:cNvPr id="55" name="연결선: 구부러짐 54">
              <a:extLst>
                <a:ext uri="{FF2B5EF4-FFF2-40B4-BE49-F238E27FC236}">
                  <a16:creationId xmlns:a16="http://schemas.microsoft.com/office/drawing/2014/main" id="{B0BE2540-E741-428B-80EB-79B93CC761C9}"/>
                </a:ext>
              </a:extLst>
            </p:cNvPr>
            <p:cNvCxnSpPr>
              <a:stCxn id="51" idx="0"/>
              <a:endCxn id="49" idx="0"/>
            </p:cNvCxnSpPr>
            <p:nvPr/>
          </p:nvCxnSpPr>
          <p:spPr>
            <a:xfrm rot="16200000" flipV="1">
              <a:off x="8408636" y="1962892"/>
              <a:ext cx="42537" cy="655622"/>
            </a:xfrm>
            <a:prstGeom prst="curvedConnector3">
              <a:avLst>
                <a:gd name="adj1" fmla="val 637414"/>
              </a:avLst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F1C3C14-86C0-46C5-A38E-03B61E117278}"/>
                </a:ext>
              </a:extLst>
            </p:cNvPr>
            <p:cNvGrpSpPr/>
            <p:nvPr/>
          </p:nvGrpSpPr>
          <p:grpSpPr>
            <a:xfrm>
              <a:off x="7840155" y="2269434"/>
              <a:ext cx="1813467" cy="454409"/>
              <a:chOff x="7835791" y="2226896"/>
              <a:chExt cx="1813467" cy="454409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5CFBAE38-5967-45B7-A5E2-939B40E8F8C3}"/>
                  </a:ext>
                </a:extLst>
              </p:cNvPr>
              <p:cNvSpPr/>
              <p:nvPr/>
            </p:nvSpPr>
            <p:spPr>
              <a:xfrm>
                <a:off x="7835791" y="2226896"/>
                <a:ext cx="523875" cy="454409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E660871-FABB-46C4-95D7-82C18B1EC3A7}"/>
                  </a:ext>
                </a:extLst>
              </p:cNvPr>
              <p:cNvSpPr/>
              <p:nvPr/>
            </p:nvSpPr>
            <p:spPr>
              <a:xfrm>
                <a:off x="9125383" y="2226896"/>
                <a:ext cx="523875" cy="454409"/>
              </a:xfrm>
              <a:prstGeom prst="rect">
                <a:avLst/>
              </a:prstGeom>
              <a:noFill/>
              <a:ln w="3810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1AB3C5D-8C28-4391-9141-984C400B855E}"/>
                  </a:ext>
                </a:extLst>
              </p:cNvPr>
              <p:cNvSpPr txBox="1"/>
              <p:nvPr/>
            </p:nvSpPr>
            <p:spPr>
              <a:xfrm>
                <a:off x="8391287" y="2269433"/>
                <a:ext cx="724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TV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를</a:t>
                </a:r>
              </a:p>
            </p:txBody>
          </p:sp>
          <p:cxnSp>
            <p:nvCxnSpPr>
              <p:cNvPr id="57" name="연결선: 구부러짐 56">
                <a:extLst>
                  <a:ext uri="{FF2B5EF4-FFF2-40B4-BE49-F238E27FC236}">
                    <a16:creationId xmlns:a16="http://schemas.microsoft.com/office/drawing/2014/main" id="{1BFA294F-4B64-4EC8-A768-9E3E5695D9FB}"/>
                  </a:ext>
                </a:extLst>
              </p:cNvPr>
              <p:cNvCxnSpPr>
                <a:cxnSpLocks/>
                <a:stCxn id="51" idx="2"/>
                <a:endCxn id="50" idx="2"/>
              </p:cNvCxnSpPr>
              <p:nvPr/>
            </p:nvCxnSpPr>
            <p:spPr>
              <a:xfrm rot="16200000" flipH="1">
                <a:off x="9049066" y="2343050"/>
                <a:ext cx="42540" cy="633970"/>
              </a:xfrm>
              <a:prstGeom prst="curvedConnector3">
                <a:avLst>
                  <a:gd name="adj1" fmla="val 637377"/>
                </a:avLst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78B5AABD-9501-48E3-A507-B3F700591D21}"/>
              </a:ext>
            </a:extLst>
          </p:cNvPr>
          <p:cNvCxnSpPr>
            <a:cxnSpLocks/>
          </p:cNvCxnSpPr>
          <p:nvPr/>
        </p:nvCxnSpPr>
        <p:spPr>
          <a:xfrm>
            <a:off x="8753351" y="1749620"/>
            <a:ext cx="0" cy="27058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BD417A0-24FD-458E-B639-E1FE07F06F62}"/>
              </a:ext>
            </a:extLst>
          </p:cNvPr>
          <p:cNvCxnSpPr>
            <a:cxnSpLocks/>
          </p:cNvCxnSpPr>
          <p:nvPr/>
        </p:nvCxnSpPr>
        <p:spPr>
          <a:xfrm>
            <a:off x="918876" y="5745506"/>
            <a:ext cx="502188" cy="13804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B26AAAB1-23DB-4ED6-A520-3A7D8C416B8B}"/>
              </a:ext>
            </a:extLst>
          </p:cNvPr>
          <p:cNvGrpSpPr/>
          <p:nvPr/>
        </p:nvGrpSpPr>
        <p:grpSpPr>
          <a:xfrm>
            <a:off x="5518529" y="5285919"/>
            <a:ext cx="2175902" cy="1384995"/>
            <a:chOff x="6545940" y="5702829"/>
            <a:chExt cx="1043034" cy="1427897"/>
          </a:xfrm>
        </p:grpSpPr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9C67465A-962D-4C82-AF1F-2C4DC7D79498}"/>
                </a:ext>
              </a:extLst>
            </p:cNvPr>
            <p:cNvCxnSpPr/>
            <p:nvPr/>
          </p:nvCxnSpPr>
          <p:spPr>
            <a:xfrm>
              <a:off x="6584599" y="6106183"/>
              <a:ext cx="1004375" cy="0"/>
            </a:xfrm>
            <a:prstGeom prst="straightConnector1">
              <a:avLst/>
            </a:prstGeom>
            <a:ln w="76200">
              <a:solidFill>
                <a:srgbClr val="27E5C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A6CF1A3-2F97-4D62-9047-B48E8FEBEC39}"/>
                </a:ext>
              </a:extLst>
            </p:cNvPr>
            <p:cNvSpPr txBox="1"/>
            <p:nvPr/>
          </p:nvSpPr>
          <p:spPr>
            <a:xfrm>
              <a:off x="6545940" y="5702829"/>
              <a:ext cx="994625" cy="1427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다수결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로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CBOW, Skip-gram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의 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최적의 경우 뽑음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 중 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size(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차원</a:t>
              </a:r>
              <a:r>
                <a:rPr lang="en-US" altLang="ko-KR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가 더 작게 </a:t>
              </a:r>
              <a:endPara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나오는 알고리즘 선택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352397B-2D2A-4DE3-B971-222A017A91FC}"/>
              </a:ext>
            </a:extLst>
          </p:cNvPr>
          <p:cNvGrpSpPr/>
          <p:nvPr/>
        </p:nvGrpSpPr>
        <p:grpSpPr>
          <a:xfrm>
            <a:off x="4237383" y="1289835"/>
            <a:ext cx="925233" cy="2676310"/>
            <a:chOff x="4237383" y="1289835"/>
            <a:chExt cx="925233" cy="2676310"/>
          </a:xfrm>
        </p:grpSpPr>
        <p:sp>
          <p:nvSpPr>
            <p:cNvPr id="66" name="왼쪽 대괄호 65">
              <a:extLst>
                <a:ext uri="{FF2B5EF4-FFF2-40B4-BE49-F238E27FC236}">
                  <a16:creationId xmlns:a16="http://schemas.microsoft.com/office/drawing/2014/main" id="{BD1DEDC3-7BAD-418D-BBF0-5303AF404642}"/>
                </a:ext>
              </a:extLst>
            </p:cNvPr>
            <p:cNvSpPr/>
            <p:nvPr/>
          </p:nvSpPr>
          <p:spPr>
            <a:xfrm>
              <a:off x="4818756" y="1289835"/>
              <a:ext cx="343860" cy="2676310"/>
            </a:xfrm>
            <a:prstGeom prst="leftBracket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99FD8A05-8DDC-4556-ADC5-46A01C926F2D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4237383" y="2840039"/>
              <a:ext cx="5813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E2B7B65-3AED-4790-9FF4-E56652EAFF89}"/>
              </a:ext>
            </a:extLst>
          </p:cNvPr>
          <p:cNvGrpSpPr/>
          <p:nvPr/>
        </p:nvGrpSpPr>
        <p:grpSpPr>
          <a:xfrm>
            <a:off x="1558878" y="4943555"/>
            <a:ext cx="3993639" cy="1836245"/>
            <a:chOff x="1795931" y="5547021"/>
            <a:chExt cx="4801025" cy="120626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144B32F-EAC1-415A-B9D0-16A913EAEDA8}"/>
                </a:ext>
              </a:extLst>
            </p:cNvPr>
            <p:cNvSpPr txBox="1"/>
            <p:nvPr/>
          </p:nvSpPr>
          <p:spPr>
            <a:xfrm>
              <a:off x="1885407" y="5583324"/>
              <a:ext cx="4711549" cy="1101693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CBOW, Skip-gram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두 알고리즘 모두에게 적용</a:t>
              </a:r>
              <a:endPara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▷ size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는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25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씩 변화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(50~350): </a:t>
              </a:r>
              <a:r>
                <a:rPr lang="en-US" altLang="ko-KR" sz="13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100~300 </a:t>
              </a:r>
              <a:r>
                <a:rPr lang="ko-KR" altLang="en-US" sz="1300" dirty="0">
                  <a:solidFill>
                    <a:schemeClr val="accent2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사이가 적당하다고 알려짐</a:t>
              </a:r>
              <a:endParaRPr lang="en-US" altLang="ko-KR" sz="1300" dirty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▷  window 1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씩 변화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(3~10)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▷  </a:t>
              </a:r>
              <a:r>
                <a:rPr lang="en-US" altLang="ko-KR" sz="14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min_count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단어 종류 약 </a:t>
              </a:r>
              <a:r>
                <a:rPr lang="en-US" altLang="ko-KR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25~30%</a:t>
              </a:r>
              <a:r>
                <a: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만 남기자</a:t>
              </a: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A3BD683C-9A44-4F13-9AA8-860B6C30F41D}"/>
                </a:ext>
              </a:extLst>
            </p:cNvPr>
            <p:cNvSpPr/>
            <p:nvPr/>
          </p:nvSpPr>
          <p:spPr>
            <a:xfrm>
              <a:off x="1795931" y="5547021"/>
              <a:ext cx="4575314" cy="1206263"/>
            </a:xfrm>
            <a:prstGeom prst="round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5D0CE064-5F50-44F1-BBFF-52718522F6AA}"/>
              </a:ext>
            </a:extLst>
          </p:cNvPr>
          <p:cNvSpPr/>
          <p:nvPr/>
        </p:nvSpPr>
        <p:spPr>
          <a:xfrm>
            <a:off x="7739540" y="5556039"/>
            <a:ext cx="3648567" cy="1237565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3E30862-05FA-4E52-A215-52352B388319}"/>
              </a:ext>
            </a:extLst>
          </p:cNvPr>
          <p:cNvCxnSpPr>
            <a:cxnSpLocks/>
          </p:cNvCxnSpPr>
          <p:nvPr/>
        </p:nvCxnSpPr>
        <p:spPr>
          <a:xfrm>
            <a:off x="6445703" y="4776016"/>
            <a:ext cx="13357" cy="460398"/>
          </a:xfrm>
          <a:prstGeom prst="straightConnector1">
            <a:avLst/>
          </a:prstGeom>
          <a:ln w="762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F6BD5EB-DB13-4014-9992-551198BDA3E2}"/>
              </a:ext>
            </a:extLst>
          </p:cNvPr>
          <p:cNvSpPr txBox="1"/>
          <p:nvPr/>
        </p:nvSpPr>
        <p:spPr>
          <a:xfrm>
            <a:off x="7926196" y="5026624"/>
            <a:ext cx="3577793" cy="13433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CBOW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endParaRPr lang="en-US" altLang="ko-KR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size = 250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window = 6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min_count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 20 (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 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27% </a:t>
            </a:r>
            <a:r>
              <a:rPr lang="ko-KR" altLang="en-US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종류 남음</a:t>
            </a:r>
            <a:r>
              <a:rPr lang="en-US" altLang="ko-KR" sz="14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7D0DE44-AA0C-4DC0-9BB2-7B9FC6D9E4DB}"/>
              </a:ext>
            </a:extLst>
          </p:cNvPr>
          <p:cNvGrpSpPr/>
          <p:nvPr/>
        </p:nvGrpSpPr>
        <p:grpSpPr>
          <a:xfrm>
            <a:off x="749508" y="1089608"/>
            <a:ext cx="10231378" cy="3662455"/>
            <a:chOff x="675150" y="950435"/>
            <a:chExt cx="10231378" cy="366245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34FAAA4-5244-4D17-BD44-32DEB0B8D86E}"/>
                </a:ext>
              </a:extLst>
            </p:cNvPr>
            <p:cNvGrpSpPr/>
            <p:nvPr/>
          </p:nvGrpSpPr>
          <p:grpSpPr>
            <a:xfrm>
              <a:off x="675150" y="950435"/>
              <a:ext cx="10231378" cy="3662455"/>
              <a:chOff x="782374" y="877899"/>
              <a:chExt cx="10152371" cy="398164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219F562D-B8F9-49BF-B2B9-542746A36733}"/>
                  </a:ext>
                </a:extLst>
              </p:cNvPr>
              <p:cNvSpPr/>
              <p:nvPr/>
            </p:nvSpPr>
            <p:spPr>
              <a:xfrm>
                <a:off x="782374" y="877899"/>
                <a:ext cx="10152371" cy="39816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2B73ABB7-FF3F-4D07-9624-BE56164A0391}"/>
                  </a:ext>
                </a:extLst>
              </p:cNvPr>
              <p:cNvGrpSpPr/>
              <p:nvPr/>
            </p:nvGrpSpPr>
            <p:grpSpPr>
              <a:xfrm>
                <a:off x="6341647" y="1165313"/>
                <a:ext cx="2200486" cy="2078037"/>
                <a:chOff x="4789320" y="2757394"/>
                <a:chExt cx="2200486" cy="1913631"/>
              </a:xfrm>
            </p:grpSpPr>
            <p:grpSp>
              <p:nvGrpSpPr>
                <p:cNvPr id="71" name="그룹 70">
                  <a:extLst>
                    <a:ext uri="{FF2B5EF4-FFF2-40B4-BE49-F238E27FC236}">
                      <a16:creationId xmlns:a16="http://schemas.microsoft.com/office/drawing/2014/main" id="{94F7E63B-1864-42C9-9806-DDBCA5E00F23}"/>
                    </a:ext>
                  </a:extLst>
                </p:cNvPr>
                <p:cNvGrpSpPr/>
                <p:nvPr/>
              </p:nvGrpSpPr>
              <p:grpSpPr>
                <a:xfrm>
                  <a:off x="4789320" y="2757394"/>
                  <a:ext cx="2200486" cy="1913631"/>
                  <a:chOff x="7938432" y="2820403"/>
                  <a:chExt cx="1925523" cy="1615226"/>
                </a:xfrm>
              </p:grpSpPr>
              <p:sp>
                <p:nvSpPr>
                  <p:cNvPr id="75" name="사각형: 둥근 모서리 74">
                    <a:extLst>
                      <a:ext uri="{FF2B5EF4-FFF2-40B4-BE49-F238E27FC236}">
                        <a16:creationId xmlns:a16="http://schemas.microsoft.com/office/drawing/2014/main" id="{EC231523-9435-4EB4-AEAD-181A9E3CE63C}"/>
                      </a:ext>
                    </a:extLst>
                  </p:cNvPr>
                  <p:cNvSpPr/>
                  <p:nvPr/>
                </p:nvSpPr>
                <p:spPr>
                  <a:xfrm>
                    <a:off x="7938432" y="2820403"/>
                    <a:ext cx="1925521" cy="1595590"/>
                  </a:xfrm>
                  <a:prstGeom prst="roundRect">
                    <a:avLst/>
                  </a:prstGeom>
                  <a:solidFill>
                    <a:schemeClr val="accent6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77" name="직사각형 76">
                    <a:extLst>
                      <a:ext uri="{FF2B5EF4-FFF2-40B4-BE49-F238E27FC236}">
                        <a16:creationId xmlns:a16="http://schemas.microsoft.com/office/drawing/2014/main" id="{676965E9-912A-4C34-AC86-85071F1E9301}"/>
                      </a:ext>
                    </a:extLst>
                  </p:cNvPr>
                  <p:cNvSpPr/>
                  <p:nvPr/>
                </p:nvSpPr>
                <p:spPr>
                  <a:xfrm>
                    <a:off x="7940084" y="3303188"/>
                    <a:ext cx="1923871" cy="1132441"/>
                  </a:xfrm>
                  <a:prstGeom prst="rect">
                    <a:avLst/>
                  </a:prstGeom>
                  <a:solidFill>
                    <a:srgbClr val="E9FB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140376C-48EB-4FC7-B5D4-488D2A024BD0}"/>
                    </a:ext>
                  </a:extLst>
                </p:cNvPr>
                <p:cNvSpPr txBox="1"/>
                <p:nvPr/>
              </p:nvSpPr>
              <p:spPr>
                <a:xfrm>
                  <a:off x="4981016" y="3438051"/>
                  <a:ext cx="1765843" cy="1166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아침</a:t>
                  </a:r>
                  <a:r>
                    <a:rPr lang="en-US" altLang="ko-KR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-</a:t>
                  </a:r>
                  <a:r>
                    <a:rPr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클럽</a:t>
                  </a:r>
                  <a:endPara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조용한</a:t>
                  </a:r>
                  <a:r>
                    <a:rPr lang="en-US" altLang="ko-KR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-EDM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여름</a:t>
                  </a:r>
                  <a:r>
                    <a:rPr lang="en-US" altLang="ko-KR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-</a:t>
                  </a:r>
                  <a:r>
                    <a:rPr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추위</a:t>
                  </a:r>
                  <a:endPara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E670B25-0D60-4803-96AC-10CD1ED0E9F6}"/>
                    </a:ext>
                  </a:extLst>
                </p:cNvPr>
                <p:cNvSpPr txBox="1"/>
                <p:nvPr/>
              </p:nvSpPr>
              <p:spPr>
                <a:xfrm>
                  <a:off x="5095880" y="2868788"/>
                  <a:ext cx="1546788" cy="369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상반 태그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03746885-5B21-4CBC-AE14-D4DAF9FF5AD5}"/>
                  </a:ext>
                </a:extLst>
              </p:cNvPr>
              <p:cNvGrpSpPr/>
              <p:nvPr/>
            </p:nvGrpSpPr>
            <p:grpSpPr>
              <a:xfrm>
                <a:off x="3607117" y="1194542"/>
                <a:ext cx="2200483" cy="2078038"/>
                <a:chOff x="4789321" y="2757393"/>
                <a:chExt cx="2200483" cy="1913632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E353AE03-4C46-4EE5-A930-4D7A8C9657F6}"/>
                    </a:ext>
                  </a:extLst>
                </p:cNvPr>
                <p:cNvGrpSpPr/>
                <p:nvPr/>
              </p:nvGrpSpPr>
              <p:grpSpPr>
                <a:xfrm>
                  <a:off x="4789321" y="2757393"/>
                  <a:ext cx="2200483" cy="1913632"/>
                  <a:chOff x="7938435" y="2820402"/>
                  <a:chExt cx="1925521" cy="1615227"/>
                </a:xfrm>
              </p:grpSpPr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8427057-BFE0-475A-BF81-7DD26FB65275}"/>
                      </a:ext>
                    </a:extLst>
                  </p:cNvPr>
                  <p:cNvSpPr/>
                  <p:nvPr/>
                </p:nvSpPr>
                <p:spPr>
                  <a:xfrm>
                    <a:off x="7938435" y="2820402"/>
                    <a:ext cx="1925521" cy="1595590"/>
                  </a:xfrm>
                  <a:prstGeom prst="roundRect">
                    <a:avLst/>
                  </a:prstGeom>
                  <a:solidFill>
                    <a:srgbClr val="F0CA4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D5BF6E7B-84B3-42DE-9BFE-3267FBB2CB92}"/>
                      </a:ext>
                    </a:extLst>
                  </p:cNvPr>
                  <p:cNvSpPr/>
                  <p:nvPr/>
                </p:nvSpPr>
                <p:spPr>
                  <a:xfrm>
                    <a:off x="7940084" y="3303188"/>
                    <a:ext cx="1923871" cy="1132441"/>
                  </a:xfrm>
                  <a:prstGeom prst="rect">
                    <a:avLst/>
                  </a:prstGeom>
                  <a:solidFill>
                    <a:srgbClr val="FEFFE5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4C1340E-DF5A-44BD-A395-E402A861D8D0}"/>
                    </a:ext>
                  </a:extLst>
                </p:cNvPr>
                <p:cNvSpPr txBox="1"/>
                <p:nvPr/>
              </p:nvSpPr>
              <p:spPr>
                <a:xfrm>
                  <a:off x="4981016" y="3438051"/>
                  <a:ext cx="1765843" cy="1166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아침</a:t>
                  </a:r>
                  <a:r>
                    <a:rPr lang="en-US" altLang="ko-KR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-</a:t>
                  </a:r>
                  <a:r>
                    <a:rPr lang="ko-KR" altLang="en-US" sz="1600" dirty="0" err="1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모닝콜</a:t>
                  </a:r>
                  <a:endPara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잔잔한</a:t>
                  </a:r>
                  <a:r>
                    <a:rPr lang="en-US" altLang="ko-KR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-</a:t>
                  </a:r>
                  <a:r>
                    <a:rPr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고요한</a:t>
                  </a:r>
                  <a:endPara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카페</a:t>
                  </a:r>
                  <a:r>
                    <a:rPr lang="en-US" altLang="ko-KR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-</a:t>
                  </a:r>
                  <a:r>
                    <a:rPr lang="ko-KR" altLang="en-US" sz="1600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휴식</a:t>
                  </a:r>
                  <a:endParaRPr lang="en-US" altLang="ko-KR" sz="16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695F46C-E410-4DCC-9B63-B99BD9720992}"/>
                    </a:ext>
                  </a:extLst>
                </p:cNvPr>
                <p:cNvSpPr txBox="1"/>
                <p:nvPr/>
              </p:nvSpPr>
              <p:spPr>
                <a:xfrm>
                  <a:off x="5095880" y="2868788"/>
                  <a:ext cx="1546788" cy="369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dirty="0">
                      <a:solidFill>
                        <a:schemeClr val="bg1"/>
                      </a:solidFill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유사 태그</a:t>
                  </a:r>
                </a:p>
              </p:txBody>
            </p:sp>
          </p:grp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C628CB04-B388-48DA-9195-9B47385EF0C0}"/>
                  </a:ext>
                </a:extLst>
              </p:cNvPr>
              <p:cNvGrpSpPr/>
              <p:nvPr/>
            </p:nvGrpSpPr>
            <p:grpSpPr>
              <a:xfrm>
                <a:off x="2216653" y="3399873"/>
                <a:ext cx="6571850" cy="1387684"/>
                <a:chOff x="4591398" y="3409999"/>
                <a:chExt cx="6571850" cy="1387684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0B690E67-E7CF-440B-BF76-F01B9311D0D3}"/>
                    </a:ext>
                  </a:extLst>
                </p:cNvPr>
                <p:cNvGrpSpPr/>
                <p:nvPr/>
              </p:nvGrpSpPr>
              <p:grpSpPr>
                <a:xfrm>
                  <a:off x="4591398" y="3409999"/>
                  <a:ext cx="6571850" cy="1387684"/>
                  <a:chOff x="4214281" y="3419910"/>
                  <a:chExt cx="6571850" cy="1387684"/>
                </a:xfrm>
              </p:grpSpPr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6C82EAB-170C-414E-9894-24990A34A658}"/>
                      </a:ext>
                    </a:extLst>
                  </p:cNvPr>
                  <p:cNvSpPr txBox="1"/>
                  <p:nvPr/>
                </p:nvSpPr>
                <p:spPr>
                  <a:xfrm>
                    <a:off x="4214281" y="3419910"/>
                    <a:ext cx="1361207" cy="702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Euclidean distance</a:t>
                    </a:r>
                    <a:endParaRPr lang="ko-KR" altLang="en-US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954DD94D-64F6-4A50-A410-59BF75CF689B}"/>
                      </a:ext>
                    </a:extLst>
                  </p:cNvPr>
                  <p:cNvSpPr txBox="1"/>
                  <p:nvPr/>
                </p:nvSpPr>
                <p:spPr>
                  <a:xfrm>
                    <a:off x="4231454" y="4104934"/>
                    <a:ext cx="1361207" cy="7026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rPr>
                      <a:t>Cosine distance</a:t>
                    </a:r>
                    <a:endParaRPr lang="ko-KR" altLang="en-US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cxnSp>
                <p:nvCxnSpPr>
                  <p:cNvPr id="36" name="직선 연결선 35">
                    <a:extLst>
                      <a:ext uri="{FF2B5EF4-FFF2-40B4-BE49-F238E27FC236}">
                        <a16:creationId xmlns:a16="http://schemas.microsoft.com/office/drawing/2014/main" id="{0B769CD2-8E57-444F-9F01-2D23409C9667}"/>
                      </a:ext>
                    </a:extLst>
                  </p:cNvPr>
                  <p:cNvCxnSpPr/>
                  <p:nvPr/>
                </p:nvCxnSpPr>
                <p:spPr>
                  <a:xfrm>
                    <a:off x="4371975" y="4066241"/>
                    <a:ext cx="6414156" cy="0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직선 연결선 81">
                    <a:extLst>
                      <a:ext uri="{FF2B5EF4-FFF2-40B4-BE49-F238E27FC236}">
                        <a16:creationId xmlns:a16="http://schemas.microsoft.com/office/drawing/2014/main" id="{25F11D11-6BB1-4067-9D0E-71FA711DDA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89763" y="3488072"/>
                    <a:ext cx="0" cy="1263193"/>
                  </a:xfrm>
                  <a:prstGeom prst="line">
                    <a:avLst/>
                  </a:prstGeom>
                  <a:ln w="28575">
                    <a:solidFill>
                      <a:schemeClr val="accent1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3" name="그룹 42">
                    <a:extLst>
                      <a:ext uri="{FF2B5EF4-FFF2-40B4-BE49-F238E27FC236}">
                        <a16:creationId xmlns:a16="http://schemas.microsoft.com/office/drawing/2014/main" id="{9622F135-43F8-44A2-8244-69288E4C96ED}"/>
                      </a:ext>
                    </a:extLst>
                  </p:cNvPr>
                  <p:cNvGrpSpPr/>
                  <p:nvPr/>
                </p:nvGrpSpPr>
                <p:grpSpPr>
                  <a:xfrm>
                    <a:off x="5601449" y="3583490"/>
                    <a:ext cx="2181193" cy="1015995"/>
                    <a:chOff x="5601449" y="3583490"/>
                    <a:chExt cx="2181193" cy="1015995"/>
                  </a:xfrm>
                </p:grpSpPr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9DA4B566-6E7C-4669-97A5-9CE77083AC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67920" y="3583490"/>
                      <a:ext cx="2114722" cy="4015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작을수록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ok!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85" name="TextBox 84">
                      <a:extLst>
                        <a:ext uri="{FF2B5EF4-FFF2-40B4-BE49-F238E27FC236}">
                          <a16:creationId xmlns:a16="http://schemas.microsoft.com/office/drawing/2014/main" id="{84B6D032-EB2E-4171-844D-BF225BAF1DE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01449" y="4231425"/>
                      <a:ext cx="2114722" cy="36806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가까울수록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ok!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D2C20682-E82F-4986-AC0E-A296AB83C62B}"/>
                      </a:ext>
                    </a:extLst>
                  </p:cNvPr>
                  <p:cNvGrpSpPr/>
                  <p:nvPr/>
                </p:nvGrpSpPr>
                <p:grpSpPr>
                  <a:xfrm>
                    <a:off x="8317701" y="3622106"/>
                    <a:ext cx="2303483" cy="996860"/>
                    <a:chOff x="8317701" y="3622106"/>
                    <a:chExt cx="2303483" cy="996860"/>
                  </a:xfrm>
                </p:grpSpPr>
                <p:sp>
                  <p:nvSpPr>
                    <p:cNvPr id="86" name="TextBox 85">
                      <a:extLst>
                        <a:ext uri="{FF2B5EF4-FFF2-40B4-BE49-F238E27FC236}">
                          <a16:creationId xmlns:a16="http://schemas.microsoft.com/office/drawing/2014/main" id="{D12B43F3-0BCB-4E40-A0AC-56B7BC9CF56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17701" y="3622106"/>
                      <a:ext cx="2114722" cy="4015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클수록 </a:t>
                      </a:r>
                      <a:r>
                        <a:rPr lang="en-US" altLang="ko-KR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ok!</a:t>
                      </a:r>
                      <a:endParaRPr lang="ko-KR" altLang="en-US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  <p:sp>
                  <p:nvSpPr>
                    <p:cNvPr id="87" name="TextBox 86">
                      <a:extLst>
                        <a:ext uri="{FF2B5EF4-FFF2-40B4-BE49-F238E27FC236}">
                          <a16:creationId xmlns:a16="http://schemas.microsoft.com/office/drawing/2014/main" id="{0836D800-F88E-4A28-AECB-3EC4C51A4E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6462" y="4250906"/>
                      <a:ext cx="2114722" cy="36806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r>
                        <a:rPr lang="ko-KR" altLang="en-US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가까울수록 </a:t>
                      </a:r>
                      <a:r>
                        <a:rPr lang="en-US" altLang="ko-KR" sz="16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ok!</a:t>
                      </a:r>
                      <a:endParaRPr lang="ko-KR" altLang="en-US" sz="16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p:txBody>
                </p:sp>
              </p:grpSp>
            </p:grp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4005C4C5-F186-4C3C-AE8D-59DDA9E27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51431" y="3474583"/>
                  <a:ext cx="0" cy="1263193"/>
                </a:xfrm>
                <a:prstGeom prst="line">
                  <a:avLst/>
                </a:prstGeom>
                <a:ln w="285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8CB5E25-DAC1-4EF0-BEB2-CC856FDACC6C}"/>
                </a:ext>
              </a:extLst>
            </p:cNvPr>
            <p:cNvSpPr txBox="1"/>
            <p:nvPr/>
          </p:nvSpPr>
          <p:spPr>
            <a:xfrm>
              <a:off x="845312" y="1187489"/>
              <a:ext cx="1926577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각 쌍마다 </a:t>
              </a:r>
              <a:endPara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ko-KR" altLang="en-US" b="1" dirty="0"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태그 간 </a:t>
              </a:r>
              <a:r>
                <a:rPr lang="en-US" altLang="ko-KR" b="1" dirty="0">
                  <a:solidFill>
                    <a:srgbClr val="00B0F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distance</a:t>
              </a:r>
              <a:r>
                <a:rPr lang="en-US" altLang="ko-KR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구하기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8282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76869" y="130417"/>
            <a:ext cx="11438262" cy="6727583"/>
            <a:chOff x="367914" y="130417"/>
            <a:chExt cx="11438262" cy="6727583"/>
          </a:xfrm>
        </p:grpSpPr>
        <p:sp>
          <p:nvSpPr>
            <p:cNvPr id="6" name="자유형 5"/>
            <p:cNvSpPr/>
            <p:nvPr/>
          </p:nvSpPr>
          <p:spPr>
            <a:xfrm>
              <a:off x="625033" y="289367"/>
              <a:ext cx="11181143" cy="6568633"/>
            </a:xfrm>
            <a:custGeom>
              <a:avLst/>
              <a:gdLst>
                <a:gd name="connsiteX0" fmla="*/ 388732 w 11181143"/>
                <a:gd name="connsiteY0" fmla="*/ 0 h 6568633"/>
                <a:gd name="connsiteX1" fmla="*/ 10266744 w 11181143"/>
                <a:gd name="connsiteY1" fmla="*/ 0 h 6568633"/>
                <a:gd name="connsiteX2" fmla="*/ 11181143 w 11181143"/>
                <a:gd name="connsiteY2" fmla="*/ 914399 h 6568633"/>
                <a:gd name="connsiteX3" fmla="*/ 11181143 w 11181143"/>
                <a:gd name="connsiteY3" fmla="*/ 6568633 h 6568633"/>
                <a:gd name="connsiteX4" fmla="*/ 0 w 11181143"/>
                <a:gd name="connsiteY4" fmla="*/ 6568633 h 6568633"/>
                <a:gd name="connsiteX5" fmla="*/ 0 w 11181143"/>
                <a:gd name="connsiteY5" fmla="*/ 388732 h 6568633"/>
                <a:gd name="connsiteX6" fmla="*/ 388732 w 11181143"/>
                <a:gd name="connsiteY6" fmla="*/ 0 h 656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1143" h="6568633">
                  <a:moveTo>
                    <a:pt x="388732" y="0"/>
                  </a:moveTo>
                  <a:lnTo>
                    <a:pt x="10266744" y="0"/>
                  </a:lnTo>
                  <a:lnTo>
                    <a:pt x="11181143" y="914399"/>
                  </a:lnTo>
                  <a:lnTo>
                    <a:pt x="11181143" y="6568633"/>
                  </a:lnTo>
                  <a:lnTo>
                    <a:pt x="0" y="6568633"/>
                  </a:lnTo>
                  <a:lnTo>
                    <a:pt x="0" y="388732"/>
                  </a:lnTo>
                  <a:cubicBezTo>
                    <a:pt x="0" y="174041"/>
                    <a:pt x="174041" y="0"/>
                    <a:pt x="38873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7"/>
            <p:cNvSpPr/>
            <p:nvPr/>
          </p:nvSpPr>
          <p:spPr>
            <a:xfrm flipH="1" flipV="1">
              <a:off x="10891777" y="289367"/>
              <a:ext cx="914399" cy="914399"/>
            </a:xfrm>
            <a:custGeom>
              <a:avLst/>
              <a:gdLst>
                <a:gd name="connsiteX0" fmla="*/ 0 w 914399"/>
                <a:gd name="connsiteY0" fmla="*/ 0 h 914399"/>
                <a:gd name="connsiteX1" fmla="*/ 525667 w 914399"/>
                <a:gd name="connsiteY1" fmla="*/ 0 h 914399"/>
                <a:gd name="connsiteX2" fmla="*/ 914399 w 914399"/>
                <a:gd name="connsiteY2" fmla="*/ 388732 h 914399"/>
                <a:gd name="connsiteX3" fmla="*/ 914399 w 914399"/>
                <a:gd name="connsiteY3" fmla="*/ 914399 h 914399"/>
                <a:gd name="connsiteX4" fmla="*/ 0 w 914399"/>
                <a:gd name="connsiteY4" fmla="*/ 0 h 9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399" h="914399">
                  <a:moveTo>
                    <a:pt x="0" y="0"/>
                  </a:moveTo>
                  <a:lnTo>
                    <a:pt x="525667" y="0"/>
                  </a:lnTo>
                  <a:cubicBezTo>
                    <a:pt x="740358" y="0"/>
                    <a:pt x="914399" y="174041"/>
                    <a:pt x="914399" y="388732"/>
                  </a:cubicBezTo>
                  <a:lnTo>
                    <a:pt x="914399" y="914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" name="타원 1"/>
            <p:cNvSpPr/>
            <p:nvPr/>
          </p:nvSpPr>
          <p:spPr>
            <a:xfrm>
              <a:off x="972272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&lt;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1412109" y="607669"/>
              <a:ext cx="312517" cy="312517"/>
            </a:xfrm>
            <a:prstGeom prst="ellipse">
              <a:avLst/>
            </a:pr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&gt;</a:t>
              </a:r>
              <a:endParaRPr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367914" y="130417"/>
              <a:ext cx="315385" cy="373532"/>
              <a:chOff x="367914" y="130417"/>
              <a:chExt cx="315385" cy="373532"/>
            </a:xfrm>
          </p:grpSpPr>
          <p:sp>
            <p:nvSpPr>
              <p:cNvPr id="10" name="모서리가 둥근 직사각형 9"/>
              <p:cNvSpPr/>
              <p:nvPr/>
            </p:nvSpPr>
            <p:spPr>
              <a:xfrm rot="2700000">
                <a:off x="337523" y="266508"/>
                <a:ext cx="317901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모서리가 둥근 직사각형 10"/>
              <p:cNvSpPr/>
              <p:nvPr/>
            </p:nvSpPr>
            <p:spPr>
              <a:xfrm rot="4500000">
                <a:off x="570440" y="213755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67914" y="458230"/>
                <a:ext cx="180000" cy="4571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altLang="ko-KR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3" name="모서리가 둥근 직사각형 2"/>
          <p:cNvSpPr/>
          <p:nvPr/>
        </p:nvSpPr>
        <p:spPr>
          <a:xfrm>
            <a:off x="2025570" y="526642"/>
            <a:ext cx="6041984" cy="43405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3.2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자연어 처리하기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 Word2Vec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38B5F-CA0C-41BA-875F-A907FCEA5AA3}"/>
              </a:ext>
            </a:extLst>
          </p:cNvPr>
          <p:cNvSpPr txBox="1"/>
          <p:nvPr/>
        </p:nvSpPr>
        <p:spPr>
          <a:xfrm>
            <a:off x="9988897" y="5108379"/>
            <a:ext cx="159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유사도 낮음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781215-57A0-401B-940C-94B325034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" t="660"/>
          <a:stretch/>
        </p:blipFill>
        <p:spPr>
          <a:xfrm>
            <a:off x="1076815" y="1749621"/>
            <a:ext cx="10038369" cy="48846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76A860-D9A3-4A17-AFE7-74CC3B1206D7}"/>
              </a:ext>
            </a:extLst>
          </p:cNvPr>
          <p:cNvSpPr txBox="1"/>
          <p:nvPr/>
        </p:nvSpPr>
        <p:spPr>
          <a:xfrm>
            <a:off x="1137485" y="1278997"/>
            <a:ext cx="952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Word2Vec – CBOW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size = 250, window = 6, </a:t>
            </a:r>
            <a:r>
              <a:rPr lang="en-US" altLang="ko-KR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min_count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=20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때의 모습</a:t>
            </a:r>
          </a:p>
        </p:txBody>
      </p:sp>
    </p:spTree>
    <p:extLst>
      <p:ext uri="{BB962C8B-B14F-4D97-AF65-F5344CB8AC3E}">
        <p14:creationId xmlns:p14="http://schemas.microsoft.com/office/powerpoint/2010/main" val="876389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1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4|0.5|1.3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|0.1|0.1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2|0.1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1|0.1|0.1|1.3|0.2|0.2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6526</TotalTime>
  <Words>851</Words>
  <Application>Microsoft Office PowerPoint</Application>
  <PresentationFormat>와이드스크린</PresentationFormat>
  <Paragraphs>323</Paragraphs>
  <Slides>19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a옛날목욕탕L</vt:lpstr>
      <vt:lpstr>210 콤퓨타세탁 B</vt:lpstr>
      <vt:lpstr>210 썬플라워 R</vt:lpstr>
      <vt:lpstr>Arial</vt:lpstr>
      <vt:lpstr>맑은 고딕</vt:lpstr>
      <vt:lpstr>Wingdings</vt:lpstr>
      <vt:lpstr>배달의민족 주아</vt:lpstr>
      <vt:lpstr>나눔스퀘어 Bold</vt:lpstr>
      <vt:lpstr>나눔스퀘어</vt:lpstr>
      <vt:lpstr>DX블루마린고딕ExB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 </cp:lastModifiedBy>
  <cp:revision>912</cp:revision>
  <dcterms:created xsi:type="dcterms:W3CDTF">2018-08-02T07:05:36Z</dcterms:created>
  <dcterms:modified xsi:type="dcterms:W3CDTF">2021-02-04T08:05:41Z</dcterms:modified>
</cp:coreProperties>
</file>